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Inconsolat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Inconsolat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27327400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27327400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c6e79ecb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c6e79ecb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c6e79ecb7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c6e79ecb7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c6e79ecb7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c6e79ecb7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c6e79ecb7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c6e79ecb7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c6e79ecb7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c6e79ecb7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c6e79ecb7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c6e79ecb7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c6e79ecb7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c6e79ecb7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c6e79ecb7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c6e79ecb7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c6e79ecb7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c6e79ecb7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6e79ecb7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6e79ecb7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c66f62ed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c66f62e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c6e79ecb7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c6e79ecb7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c6e79ecb7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c6e79ecb7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c6e79ecb7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c6e79ecb7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c6e79ecb7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c6e79ecb7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c6e79ecb7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c6e79ecb7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c6e79ecb71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c6e79ecb7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c6e79ecb71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c6e79ecb71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c6e79ecb7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c6e79ecb7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c6e79ecb7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c6e79ecb7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c6e79ecb7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c6e79ecb7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c66f62ed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c66f62ed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c6e79ecb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c6e79ecb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c6e79ecb7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c6e79ecb7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c6e79ecb7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c6e79ecb7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c6e79ecb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c6e79ecb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c6e79ecb7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c6e79ecb7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c6e79ecb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c6e79ecb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c6e79ecb7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c6e79ecb7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c6e79ecb7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c6e79ecb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c6e79ecb7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c6e79ecb7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c6e79ecb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c6e79ecb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30.png"/><Relationship Id="rId5" Type="http://schemas.openxmlformats.org/officeDocument/2006/relationships/image" Target="../media/image42.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hyperlink" Target="https://www.kaggle.com/datasets/jiashenliu/515k-hotel-reviews-data-in-europ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38.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46.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jp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45.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jp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image" Target="../media/image49.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jpg"/><Relationship Id="rId4" Type="http://schemas.openxmlformats.org/officeDocument/2006/relationships/image" Target="../media/image44.png"/><Relationship Id="rId5"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3. </a:t>
            </a:r>
            <a:r>
              <a:rPr b="1" lang="it" sz="1618">
                <a:solidFill>
                  <a:schemeClr val="lt1"/>
                </a:solidFill>
              </a:rPr>
              <a:t>Analisi Bias Nazionalità</a:t>
            </a:r>
            <a:r>
              <a:rPr b="1" lang="it" sz="1618">
                <a:solidFill>
                  <a:schemeClr val="lt1"/>
                </a:solidFill>
              </a:rPr>
              <a:t>: Risultati</a:t>
            </a:r>
            <a:endParaRPr b="1" sz="1618">
              <a:solidFill>
                <a:schemeClr val="lt1"/>
              </a:solidFill>
            </a:endParaRPr>
          </a:p>
        </p:txBody>
      </p:sp>
      <p:sp>
        <p:nvSpPr>
          <p:cNvPr id="117" name="Google Shape;117;p22"/>
          <p:cNvSpPr txBox="1"/>
          <p:nvPr>
            <p:ph idx="1" type="body"/>
          </p:nvPr>
        </p:nvSpPr>
        <p:spPr>
          <a:xfrm>
            <a:off x="311700" y="756150"/>
            <a:ext cx="40461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Nazionalità più critiche/generose</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Score Deviation</a:t>
            </a:r>
            <a:r>
              <a:rPr lang="it" sz="1200">
                <a:solidFill>
                  <a:schemeClr val="lt1"/>
                </a:solidFill>
              </a:rPr>
              <a:t> = deviazione dal voto globale medio</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Sentiment Ratio </a:t>
            </a:r>
            <a:r>
              <a:rPr lang="it" sz="1200">
                <a:solidFill>
                  <a:schemeClr val="lt1"/>
                </a:solidFill>
              </a:rPr>
              <a:t>= rapporto fra numero di parole positive e negative utilizzate nelle recensioni. Indica la </a:t>
            </a:r>
            <a:r>
              <a:rPr b="1" lang="it" sz="1200">
                <a:solidFill>
                  <a:schemeClr val="lt1"/>
                </a:solidFill>
              </a:rPr>
              <a:t>coerenza</a:t>
            </a:r>
            <a:r>
              <a:rPr lang="it" sz="1200">
                <a:solidFill>
                  <a:schemeClr val="lt1"/>
                </a:solidFill>
              </a:rPr>
              <a:t> dei recensori: chi è mediamente più </a:t>
            </a:r>
            <a:r>
              <a:rPr lang="it" sz="1200">
                <a:solidFill>
                  <a:schemeClr val="lt1"/>
                </a:solidFill>
              </a:rPr>
              <a:t>generoso </a:t>
            </a:r>
            <a:r>
              <a:rPr lang="it" sz="1200">
                <a:solidFill>
                  <a:schemeClr val="lt1"/>
                </a:solidFill>
              </a:rPr>
              <a:t>dovrebbe utilizzare più parole positive che negative, e viceversa.</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Correlazione Voto vs Positività Testo</a:t>
            </a:r>
            <a:r>
              <a:rPr b="1" lang="it" sz="1200">
                <a:solidFill>
                  <a:schemeClr val="lt1"/>
                </a:solidFill>
              </a:rPr>
              <a:t>: </a:t>
            </a:r>
            <a:r>
              <a:rPr lang="it" sz="1200">
                <a:solidFill>
                  <a:schemeClr val="lt1"/>
                </a:solidFill>
              </a:rPr>
              <a:t>consente di valutare visivamente la coerenza dei recensori per ogni nazionalità</a:t>
            </a:r>
            <a:endParaRPr sz="1200">
              <a:solidFill>
                <a:schemeClr val="lt1"/>
              </a:solidFill>
            </a:endParaRPr>
          </a:p>
        </p:txBody>
      </p:sp>
      <p:pic>
        <p:nvPicPr>
          <p:cNvPr id="118" name="Google Shape;118;p22"/>
          <p:cNvPicPr preferRelativeResize="0"/>
          <p:nvPr/>
        </p:nvPicPr>
        <p:blipFill>
          <a:blip r:embed="rId4">
            <a:alphaModFix/>
          </a:blip>
          <a:stretch>
            <a:fillRect/>
          </a:stretch>
        </p:blipFill>
        <p:spPr>
          <a:xfrm>
            <a:off x="4630450" y="0"/>
            <a:ext cx="4513548" cy="2628157"/>
          </a:xfrm>
          <a:prstGeom prst="rect">
            <a:avLst/>
          </a:prstGeom>
          <a:noFill/>
          <a:ln>
            <a:noFill/>
          </a:ln>
        </p:spPr>
      </p:pic>
      <p:pic>
        <p:nvPicPr>
          <p:cNvPr id="119" name="Google Shape;119;p22"/>
          <p:cNvPicPr preferRelativeResize="0"/>
          <p:nvPr/>
        </p:nvPicPr>
        <p:blipFill>
          <a:blip r:embed="rId5">
            <a:alphaModFix/>
          </a:blip>
          <a:stretch>
            <a:fillRect/>
          </a:stretch>
        </p:blipFill>
        <p:spPr>
          <a:xfrm>
            <a:off x="4630452" y="2515950"/>
            <a:ext cx="4513549" cy="2599800"/>
          </a:xfrm>
          <a:prstGeom prst="rect">
            <a:avLst/>
          </a:prstGeom>
          <a:noFill/>
          <a:ln>
            <a:noFill/>
          </a:ln>
        </p:spPr>
      </p:pic>
      <p:pic>
        <p:nvPicPr>
          <p:cNvPr id="120" name="Google Shape;120;p22"/>
          <p:cNvPicPr preferRelativeResize="0"/>
          <p:nvPr/>
        </p:nvPicPr>
        <p:blipFill>
          <a:blip r:embed="rId6">
            <a:alphaModFix/>
          </a:blip>
          <a:stretch>
            <a:fillRect/>
          </a:stretch>
        </p:blipFill>
        <p:spPr>
          <a:xfrm>
            <a:off x="1266550" y="3302275"/>
            <a:ext cx="2136400" cy="155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4. </a:t>
            </a:r>
            <a:r>
              <a:rPr b="1" lang="it" sz="1618">
                <a:solidFill>
                  <a:schemeClr val="lt1"/>
                </a:solidFill>
              </a:rPr>
              <a:t>Analisi </a:t>
            </a:r>
            <a:r>
              <a:rPr b="1" lang="it" sz="1618">
                <a:solidFill>
                  <a:schemeClr val="lt1"/>
                </a:solidFill>
              </a:rPr>
              <a:t>Competitività</a:t>
            </a:r>
            <a:r>
              <a:rPr b="1" lang="it" sz="1618">
                <a:solidFill>
                  <a:schemeClr val="lt1"/>
                </a:solidFill>
              </a:rPr>
              <a:t> Locale</a:t>
            </a:r>
            <a:endParaRPr b="1" sz="1618">
              <a:solidFill>
                <a:schemeClr val="lt1"/>
              </a:solidFill>
            </a:endParaRPr>
          </a:p>
        </p:txBody>
      </p:sp>
      <p:sp>
        <p:nvSpPr>
          <p:cNvPr id="126" name="Google Shape;126;p23"/>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Confrontare le performance di un hotel rispetto ai suoi concorrenti geograficamente </a:t>
            </a:r>
            <a:r>
              <a:rPr lang="it" sz="1300">
                <a:solidFill>
                  <a:schemeClr val="lt1"/>
                </a:solidFill>
              </a:rPr>
              <a:t>più</a:t>
            </a:r>
            <a:r>
              <a:rPr lang="it" sz="1300">
                <a:solidFill>
                  <a:schemeClr val="lt1"/>
                </a:solidFill>
              </a:rPr>
              <a:t> vicini.</a:t>
            </a:r>
            <a:endParaRPr sz="1300">
              <a:solidFill>
                <a:schemeClr val="lt1"/>
              </a:solidFill>
            </a:endParaRPr>
          </a:p>
          <a:p>
            <a:pPr indent="0" lvl="0" marL="0" rtl="0" algn="l">
              <a:spcBef>
                <a:spcPts val="1200"/>
              </a:spcBef>
              <a:spcAft>
                <a:spcPts val="1200"/>
              </a:spcAft>
              <a:buNone/>
            </a:pPr>
            <a:r>
              <a:rPr lang="it" sz="1300">
                <a:solidFill>
                  <a:schemeClr val="lt1"/>
                </a:solidFill>
              </a:rPr>
              <a:t>Casi d’uso: Analisi della </a:t>
            </a:r>
            <a:r>
              <a:rPr lang="it" sz="1300">
                <a:solidFill>
                  <a:schemeClr val="lt1"/>
                </a:solidFill>
              </a:rPr>
              <a:t>competitività</a:t>
            </a:r>
            <a:r>
              <a:rPr lang="it" sz="1300">
                <a:solidFill>
                  <a:schemeClr val="lt1"/>
                </a:solidFill>
              </a:rPr>
              <a:t> fra attività geograficamente vicine.</a:t>
            </a:r>
            <a:endParaRPr sz="1300">
              <a:solidFill>
                <a:schemeClr val="lt1"/>
              </a:solidFill>
            </a:endParaRPr>
          </a:p>
        </p:txBody>
      </p:sp>
      <p:pic>
        <p:nvPicPr>
          <p:cNvPr id="127" name="Google Shape;127;p23"/>
          <p:cNvPicPr preferRelativeResize="0"/>
          <p:nvPr/>
        </p:nvPicPr>
        <p:blipFill>
          <a:blip r:embed="rId4">
            <a:alphaModFix/>
          </a:blip>
          <a:stretch>
            <a:fillRect/>
          </a:stretch>
        </p:blipFill>
        <p:spPr>
          <a:xfrm>
            <a:off x="373550" y="1488775"/>
            <a:ext cx="8396898" cy="34674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4. </a:t>
            </a:r>
            <a:r>
              <a:rPr b="1" lang="it" sz="1618">
                <a:solidFill>
                  <a:schemeClr val="lt1"/>
                </a:solidFill>
              </a:rPr>
              <a:t>Analisi </a:t>
            </a:r>
            <a:r>
              <a:rPr b="1" lang="it" sz="1618">
                <a:solidFill>
                  <a:schemeClr val="lt1"/>
                </a:solidFill>
              </a:rPr>
              <a:t>Competitività Locale</a:t>
            </a:r>
            <a:r>
              <a:rPr b="1" lang="it" sz="1618">
                <a:solidFill>
                  <a:schemeClr val="lt1"/>
                </a:solidFill>
              </a:rPr>
              <a:t>: Risultati</a:t>
            </a:r>
            <a:endParaRPr b="1" sz="1618">
              <a:solidFill>
                <a:schemeClr val="lt1"/>
              </a:solidFill>
            </a:endParaRPr>
          </a:p>
        </p:txBody>
      </p:sp>
      <p:sp>
        <p:nvSpPr>
          <p:cNvPr id="133" name="Google Shape;133;p24"/>
          <p:cNvSpPr txBox="1"/>
          <p:nvPr>
            <p:ph idx="1" type="body"/>
          </p:nvPr>
        </p:nvSpPr>
        <p:spPr>
          <a:xfrm>
            <a:off x="311700" y="756150"/>
            <a:ext cx="35418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Outperformer/Underperformer</a:t>
            </a:r>
            <a:endParaRPr sz="1200">
              <a:solidFill>
                <a:schemeClr val="lt1"/>
              </a:solidFill>
            </a:endParaRPr>
          </a:p>
          <a:p>
            <a:pPr indent="-304800" lvl="0" marL="457200" rtl="0" algn="l">
              <a:spcBef>
                <a:spcPts val="0"/>
              </a:spcBef>
              <a:spcAft>
                <a:spcPts val="0"/>
              </a:spcAft>
              <a:buClr>
                <a:schemeClr val="lt1"/>
              </a:buClr>
              <a:buSzPts val="1200"/>
              <a:buChar char="●"/>
            </a:pPr>
            <a:r>
              <a:rPr b="1" lang="it" sz="1200">
                <a:solidFill>
                  <a:schemeClr val="lt1"/>
                </a:solidFill>
              </a:rPr>
              <a:t>Score Delta </a:t>
            </a:r>
            <a:r>
              <a:rPr lang="it" sz="1200">
                <a:solidFill>
                  <a:schemeClr val="lt1"/>
                </a:solidFill>
              </a:rPr>
              <a:t>= differenza fra il punteggio di un hotel e il punteggio medio del suo vicinato</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Distanza fra hotel calcolata con Formula di Haversine, a partire dalle coordinate geografiche.</a:t>
            </a:r>
            <a:endParaRPr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Performance Relativa</a:t>
            </a:r>
            <a:r>
              <a:rPr b="1" lang="it" sz="1200">
                <a:solidFill>
                  <a:schemeClr val="lt1"/>
                </a:solidFill>
              </a:rPr>
              <a:t>: </a:t>
            </a:r>
            <a:r>
              <a:rPr lang="it" sz="1200">
                <a:solidFill>
                  <a:schemeClr val="lt1"/>
                </a:solidFill>
              </a:rPr>
              <a:t>consente di confrontare visivamente le performance di tutti gli hotel</a:t>
            </a:r>
            <a:endParaRPr sz="1200">
              <a:solidFill>
                <a:schemeClr val="lt1"/>
              </a:solidFill>
            </a:endParaRPr>
          </a:p>
        </p:txBody>
      </p:sp>
      <p:pic>
        <p:nvPicPr>
          <p:cNvPr id="134" name="Google Shape;134;p24"/>
          <p:cNvPicPr preferRelativeResize="0"/>
          <p:nvPr/>
        </p:nvPicPr>
        <p:blipFill>
          <a:blip r:embed="rId4">
            <a:alphaModFix/>
          </a:blip>
          <a:stretch>
            <a:fillRect/>
          </a:stretch>
        </p:blipFill>
        <p:spPr>
          <a:xfrm>
            <a:off x="4510550" y="0"/>
            <a:ext cx="4633449" cy="2635177"/>
          </a:xfrm>
          <a:prstGeom prst="rect">
            <a:avLst/>
          </a:prstGeom>
          <a:noFill/>
          <a:ln>
            <a:noFill/>
          </a:ln>
        </p:spPr>
      </p:pic>
      <p:pic>
        <p:nvPicPr>
          <p:cNvPr id="135" name="Google Shape;135;p24"/>
          <p:cNvPicPr preferRelativeResize="0"/>
          <p:nvPr/>
        </p:nvPicPr>
        <p:blipFill>
          <a:blip r:embed="rId5">
            <a:alphaModFix/>
          </a:blip>
          <a:stretch>
            <a:fillRect/>
          </a:stretch>
        </p:blipFill>
        <p:spPr>
          <a:xfrm>
            <a:off x="4510549" y="2520025"/>
            <a:ext cx="4633452" cy="2623476"/>
          </a:xfrm>
          <a:prstGeom prst="rect">
            <a:avLst/>
          </a:prstGeom>
          <a:noFill/>
          <a:ln>
            <a:noFill/>
          </a:ln>
        </p:spPr>
      </p:pic>
      <p:pic>
        <p:nvPicPr>
          <p:cNvPr id="136" name="Google Shape;136;p24"/>
          <p:cNvPicPr preferRelativeResize="0"/>
          <p:nvPr/>
        </p:nvPicPr>
        <p:blipFill>
          <a:blip r:embed="rId6">
            <a:alphaModFix/>
          </a:blip>
          <a:stretch>
            <a:fillRect/>
          </a:stretch>
        </p:blipFill>
        <p:spPr>
          <a:xfrm>
            <a:off x="879475" y="3175000"/>
            <a:ext cx="2838450" cy="16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a:t>
            </a:r>
            <a:r>
              <a:rPr b="1" lang="it" sz="1618">
                <a:solidFill>
                  <a:schemeClr val="lt1"/>
                </a:solidFill>
              </a:rPr>
              <a:t>. </a:t>
            </a:r>
            <a:r>
              <a:rPr b="1" lang="it" sz="1618">
                <a:solidFill>
                  <a:schemeClr val="lt1"/>
                </a:solidFill>
              </a:rPr>
              <a:t>Segmentazione Hotel (K-Means Clustering)</a:t>
            </a:r>
            <a:endParaRPr b="1" sz="1618">
              <a:solidFill>
                <a:schemeClr val="lt1"/>
              </a:solidFill>
            </a:endParaRPr>
          </a:p>
        </p:txBody>
      </p:sp>
      <p:sp>
        <p:nvSpPr>
          <p:cNvPr id="142" name="Google Shape;142;p25"/>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Raggruppare gli hotel in cluster omogenei (utilizzando K-Means Clustering), sulla base delle seguenti feature: Punteggio Medio, Popolarità (numero recensioni), Verbosità delle recensioni, Posizione geografica, Bias di nazionalità.</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Segmentazione di marketing, raccomandazioni di hotel simili.</a:t>
            </a:r>
            <a:endParaRPr sz="1300">
              <a:solidFill>
                <a:schemeClr val="lt1"/>
              </a:solidFill>
            </a:endParaRPr>
          </a:p>
        </p:txBody>
      </p:sp>
      <p:pic>
        <p:nvPicPr>
          <p:cNvPr id="143" name="Google Shape;143;p25"/>
          <p:cNvPicPr preferRelativeResize="0"/>
          <p:nvPr/>
        </p:nvPicPr>
        <p:blipFill>
          <a:blip r:embed="rId4">
            <a:alphaModFix/>
          </a:blip>
          <a:stretch>
            <a:fillRect/>
          </a:stretch>
        </p:blipFill>
        <p:spPr>
          <a:xfrm>
            <a:off x="490725" y="2065825"/>
            <a:ext cx="8106327" cy="261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49" name="Google Shape;149;p26"/>
          <p:cNvSpPr txBox="1"/>
          <p:nvPr>
            <p:ph idx="1" type="body"/>
          </p:nvPr>
        </p:nvSpPr>
        <p:spPr>
          <a:xfrm>
            <a:off x="311700" y="756150"/>
            <a:ext cx="7764600" cy="7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Analisi delle caratteristiche di ogni cluster</a:t>
            </a:r>
            <a:endParaRPr sz="1300">
              <a:solidFill>
                <a:schemeClr val="lt1"/>
              </a:solidFill>
            </a:endParaRPr>
          </a:p>
          <a:p>
            <a:pPr indent="-311150" lvl="0" marL="457200" rtl="0" algn="l">
              <a:spcBef>
                <a:spcPts val="1200"/>
              </a:spcBef>
              <a:spcAft>
                <a:spcPts val="0"/>
              </a:spcAft>
              <a:buClr>
                <a:schemeClr val="lt1"/>
              </a:buClr>
              <a:buSzPts val="1300"/>
              <a:buChar char="●"/>
            </a:pPr>
            <a:r>
              <a:rPr lang="it" sz="1300">
                <a:solidFill>
                  <a:schemeClr val="lt1"/>
                </a:solidFill>
              </a:rPr>
              <a:t>Es. Clustering con tutte le feature:</a:t>
            </a:r>
            <a:endParaRPr sz="1300">
              <a:solidFill>
                <a:schemeClr val="lt1"/>
              </a:solidFill>
            </a:endParaRPr>
          </a:p>
        </p:txBody>
      </p:sp>
      <p:pic>
        <p:nvPicPr>
          <p:cNvPr id="150" name="Google Shape;150;p26"/>
          <p:cNvPicPr preferRelativeResize="0"/>
          <p:nvPr/>
        </p:nvPicPr>
        <p:blipFill>
          <a:blip r:embed="rId4">
            <a:alphaModFix/>
          </a:blip>
          <a:stretch>
            <a:fillRect/>
          </a:stretch>
        </p:blipFill>
        <p:spPr>
          <a:xfrm>
            <a:off x="758551" y="1544150"/>
            <a:ext cx="6708200" cy="1247925"/>
          </a:xfrm>
          <a:prstGeom prst="rect">
            <a:avLst/>
          </a:prstGeom>
          <a:noFill/>
          <a:ln>
            <a:noFill/>
          </a:ln>
        </p:spPr>
      </p:pic>
      <p:pic>
        <p:nvPicPr>
          <p:cNvPr id="151" name="Google Shape;151;p26"/>
          <p:cNvPicPr preferRelativeResize="0"/>
          <p:nvPr/>
        </p:nvPicPr>
        <p:blipFill>
          <a:blip r:embed="rId5">
            <a:alphaModFix/>
          </a:blip>
          <a:stretch>
            <a:fillRect/>
          </a:stretch>
        </p:blipFill>
        <p:spPr>
          <a:xfrm>
            <a:off x="758550" y="3238525"/>
            <a:ext cx="6708200" cy="1686050"/>
          </a:xfrm>
          <a:prstGeom prst="rect">
            <a:avLst/>
          </a:prstGeom>
          <a:noFill/>
          <a:ln>
            <a:noFill/>
          </a:ln>
        </p:spPr>
      </p:pic>
      <p:sp>
        <p:nvSpPr>
          <p:cNvPr id="152" name="Google Shape;152;p26"/>
          <p:cNvSpPr txBox="1"/>
          <p:nvPr>
            <p:ph idx="1" type="body"/>
          </p:nvPr>
        </p:nvSpPr>
        <p:spPr>
          <a:xfrm>
            <a:off x="311700" y="2829888"/>
            <a:ext cx="3402300" cy="37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it" sz="1300">
                <a:solidFill>
                  <a:schemeClr val="lt1"/>
                </a:solidFill>
              </a:rPr>
              <a:t>Es. Clustering solo per punteggio:</a:t>
            </a:r>
            <a:endParaRPr sz="13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118">
                <a:solidFill>
                  <a:schemeClr val="lt1"/>
                </a:solidFill>
              </a:rPr>
              <a:t>5</a:t>
            </a:r>
            <a:r>
              <a:rPr b="1" lang="it" sz="1118">
                <a:solidFill>
                  <a:schemeClr val="lt1"/>
                </a:solidFill>
              </a:rPr>
              <a:t>. </a:t>
            </a:r>
            <a:r>
              <a:rPr b="1" lang="it" sz="1118">
                <a:solidFill>
                  <a:schemeClr val="lt1"/>
                </a:solidFill>
              </a:rPr>
              <a:t>Segmentazione Hotel (K-Means Clustering): Risultati</a:t>
            </a:r>
            <a:endParaRPr b="1" sz="1118">
              <a:solidFill>
                <a:schemeClr val="lt1"/>
              </a:solidFill>
            </a:endParaRPr>
          </a:p>
        </p:txBody>
      </p:sp>
      <p:pic>
        <p:nvPicPr>
          <p:cNvPr id="158" name="Google Shape;158;p27"/>
          <p:cNvPicPr preferRelativeResize="0"/>
          <p:nvPr/>
        </p:nvPicPr>
        <p:blipFill>
          <a:blip r:embed="rId4">
            <a:alphaModFix/>
          </a:blip>
          <a:stretch>
            <a:fillRect/>
          </a:stretch>
        </p:blipFill>
        <p:spPr>
          <a:xfrm>
            <a:off x="4247909" y="0"/>
            <a:ext cx="4896092" cy="2515601"/>
          </a:xfrm>
          <a:prstGeom prst="rect">
            <a:avLst/>
          </a:prstGeom>
          <a:noFill/>
          <a:ln>
            <a:noFill/>
          </a:ln>
        </p:spPr>
      </p:pic>
      <p:sp>
        <p:nvSpPr>
          <p:cNvPr id="159" name="Google Shape;159;p27"/>
          <p:cNvSpPr txBox="1"/>
          <p:nvPr/>
        </p:nvSpPr>
        <p:spPr>
          <a:xfrm>
            <a:off x="311700" y="756150"/>
            <a:ext cx="3167400" cy="191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300">
                <a:solidFill>
                  <a:schemeClr val="lt1"/>
                </a:solidFill>
              </a:rPr>
              <a:t>Mappa interattiva della distribuzione geografica degli hotel, colorati per cluster di appartenenza.</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it" sz="1300">
                <a:solidFill>
                  <a:schemeClr val="lt1"/>
                </a:solidFill>
              </a:rPr>
              <a:t>Mappa 1: clustering con tutte le feature</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lang="it" sz="1300">
                <a:solidFill>
                  <a:schemeClr val="lt1"/>
                </a:solidFill>
              </a:rPr>
              <a:t>Mappa 2: clustering solo per punteggio e posizione</a:t>
            </a:r>
            <a:endParaRPr sz="1300">
              <a:solidFill>
                <a:schemeClr val="lt1"/>
              </a:solidFill>
            </a:endParaRPr>
          </a:p>
        </p:txBody>
      </p:sp>
      <p:pic>
        <p:nvPicPr>
          <p:cNvPr id="160" name="Google Shape;160;p27"/>
          <p:cNvPicPr preferRelativeResize="0"/>
          <p:nvPr/>
        </p:nvPicPr>
        <p:blipFill rotWithShape="1">
          <a:blip r:embed="rId5">
            <a:alphaModFix/>
          </a:blip>
          <a:srcRect b="0" l="23200" r="0" t="0"/>
          <a:stretch/>
        </p:blipFill>
        <p:spPr>
          <a:xfrm>
            <a:off x="3763300" y="2515600"/>
            <a:ext cx="5380701" cy="2627900"/>
          </a:xfrm>
          <a:prstGeom prst="rect">
            <a:avLst/>
          </a:prstGeom>
          <a:noFill/>
          <a:ln>
            <a:noFill/>
          </a:ln>
        </p:spPr>
      </p:pic>
      <p:pic>
        <p:nvPicPr>
          <p:cNvPr id="161" name="Google Shape;161;p27"/>
          <p:cNvPicPr preferRelativeResize="0"/>
          <p:nvPr/>
        </p:nvPicPr>
        <p:blipFill>
          <a:blip r:embed="rId6">
            <a:alphaModFix/>
          </a:blip>
          <a:stretch>
            <a:fillRect/>
          </a:stretch>
        </p:blipFill>
        <p:spPr>
          <a:xfrm>
            <a:off x="392125" y="3327675"/>
            <a:ext cx="3251925" cy="80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67" name="Google Shape;167;p28"/>
          <p:cNvSpPr txBox="1"/>
          <p:nvPr>
            <p:ph idx="1" type="body"/>
          </p:nvPr>
        </p:nvSpPr>
        <p:spPr>
          <a:xfrm>
            <a:off x="311700" y="756150"/>
            <a:ext cx="35418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Grafico interattivo per l’esplorazione delle performance dei cluster, con possibilità di confronto.</a:t>
            </a:r>
            <a:endParaRPr sz="1200">
              <a:solidFill>
                <a:schemeClr val="lt1"/>
              </a:solidFill>
            </a:endParaRPr>
          </a:p>
        </p:txBody>
      </p:sp>
      <p:pic>
        <p:nvPicPr>
          <p:cNvPr id="168" name="Google Shape;168;p28"/>
          <p:cNvPicPr preferRelativeResize="0"/>
          <p:nvPr/>
        </p:nvPicPr>
        <p:blipFill>
          <a:blip r:embed="rId4">
            <a:alphaModFix/>
          </a:blip>
          <a:stretch>
            <a:fillRect/>
          </a:stretch>
        </p:blipFill>
        <p:spPr>
          <a:xfrm>
            <a:off x="4158300" y="768938"/>
            <a:ext cx="4985701" cy="2098149"/>
          </a:xfrm>
          <a:prstGeom prst="rect">
            <a:avLst/>
          </a:prstGeom>
          <a:noFill/>
          <a:ln>
            <a:noFill/>
          </a:ln>
        </p:spPr>
      </p:pic>
      <p:pic>
        <p:nvPicPr>
          <p:cNvPr id="169" name="Google Shape;169;p28"/>
          <p:cNvPicPr preferRelativeResize="0"/>
          <p:nvPr/>
        </p:nvPicPr>
        <p:blipFill>
          <a:blip r:embed="rId5">
            <a:alphaModFix/>
          </a:blip>
          <a:stretch>
            <a:fillRect/>
          </a:stretch>
        </p:blipFill>
        <p:spPr>
          <a:xfrm>
            <a:off x="2164500" y="2867076"/>
            <a:ext cx="6979498" cy="2276425"/>
          </a:xfrm>
          <a:prstGeom prst="rect">
            <a:avLst/>
          </a:prstGeom>
          <a:noFill/>
          <a:ln>
            <a:noFill/>
          </a:ln>
        </p:spPr>
      </p:pic>
      <p:pic>
        <p:nvPicPr>
          <p:cNvPr id="170" name="Google Shape;170;p28"/>
          <p:cNvPicPr preferRelativeResize="0"/>
          <p:nvPr/>
        </p:nvPicPr>
        <p:blipFill>
          <a:blip r:embed="rId6">
            <a:alphaModFix/>
          </a:blip>
          <a:stretch>
            <a:fillRect/>
          </a:stretch>
        </p:blipFill>
        <p:spPr>
          <a:xfrm>
            <a:off x="814613" y="1704975"/>
            <a:ext cx="2535975" cy="1005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5. Segmentazione Hotel (K-Means Clustering): Risultati</a:t>
            </a:r>
            <a:endParaRPr b="1" sz="1618">
              <a:solidFill>
                <a:schemeClr val="lt1"/>
              </a:solidFill>
            </a:endParaRPr>
          </a:p>
        </p:txBody>
      </p:sp>
      <p:sp>
        <p:nvSpPr>
          <p:cNvPr id="176" name="Google Shape;176;p29"/>
          <p:cNvSpPr txBox="1"/>
          <p:nvPr>
            <p:ph idx="1" type="body"/>
          </p:nvPr>
        </p:nvSpPr>
        <p:spPr>
          <a:xfrm>
            <a:off x="311700" y="826000"/>
            <a:ext cx="7294800" cy="3279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delle nazionalità nei cluster (es. clustering con tutte le feature)</a:t>
            </a:r>
            <a:endParaRPr sz="1300">
              <a:solidFill>
                <a:schemeClr val="lt1"/>
              </a:solidFill>
            </a:endParaRPr>
          </a:p>
        </p:txBody>
      </p:sp>
      <p:pic>
        <p:nvPicPr>
          <p:cNvPr id="177" name="Google Shape;177;p29"/>
          <p:cNvPicPr preferRelativeResize="0"/>
          <p:nvPr/>
        </p:nvPicPr>
        <p:blipFill>
          <a:blip r:embed="rId4">
            <a:alphaModFix/>
          </a:blip>
          <a:stretch>
            <a:fillRect/>
          </a:stretch>
        </p:blipFill>
        <p:spPr>
          <a:xfrm>
            <a:off x="770287" y="1472800"/>
            <a:ext cx="7603425" cy="281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6</a:t>
            </a:r>
            <a:r>
              <a:rPr b="1" lang="it" sz="1618">
                <a:solidFill>
                  <a:schemeClr val="lt1"/>
                </a:solidFill>
              </a:rPr>
              <a:t>. </a:t>
            </a:r>
            <a:r>
              <a:rPr b="1" lang="it" sz="1618">
                <a:solidFill>
                  <a:schemeClr val="lt1"/>
                </a:solidFill>
              </a:rPr>
              <a:t>Migliori Hotel per Nazione</a:t>
            </a:r>
            <a:endParaRPr b="1" sz="1618">
              <a:solidFill>
                <a:schemeClr val="lt1"/>
              </a:solidFill>
            </a:endParaRPr>
          </a:p>
        </p:txBody>
      </p:sp>
      <p:sp>
        <p:nvSpPr>
          <p:cNvPr id="183" name="Google Shape;183;p30"/>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Identificare le eccellenze alberghiere suddivise per paese.</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Utenti che cercano i migliori hotel in una specifica destinazione turistica.</a:t>
            </a:r>
            <a:endParaRPr sz="1300">
              <a:solidFill>
                <a:schemeClr val="lt1"/>
              </a:solidFill>
            </a:endParaRPr>
          </a:p>
        </p:txBody>
      </p:sp>
      <p:pic>
        <p:nvPicPr>
          <p:cNvPr id="184" name="Google Shape;184;p30"/>
          <p:cNvPicPr preferRelativeResize="0"/>
          <p:nvPr/>
        </p:nvPicPr>
        <p:blipFill>
          <a:blip r:embed="rId4">
            <a:alphaModFix/>
          </a:blip>
          <a:stretch>
            <a:fillRect/>
          </a:stretch>
        </p:blipFill>
        <p:spPr>
          <a:xfrm>
            <a:off x="532975" y="1893274"/>
            <a:ext cx="8078052" cy="1905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6</a:t>
            </a:r>
            <a:r>
              <a:rPr b="1" lang="it" sz="1618">
                <a:solidFill>
                  <a:schemeClr val="lt1"/>
                </a:solidFill>
              </a:rPr>
              <a:t>. </a:t>
            </a:r>
            <a:r>
              <a:rPr b="1" lang="it" sz="1618">
                <a:solidFill>
                  <a:schemeClr val="lt1"/>
                </a:solidFill>
              </a:rPr>
              <a:t>Migliori Hotel per Nazione</a:t>
            </a:r>
            <a:r>
              <a:rPr b="1" lang="it" sz="1618">
                <a:solidFill>
                  <a:schemeClr val="lt1"/>
                </a:solidFill>
              </a:rPr>
              <a:t>: Risultati</a:t>
            </a:r>
            <a:endParaRPr b="1" sz="1618">
              <a:solidFill>
                <a:schemeClr val="lt1"/>
              </a:solidFill>
            </a:endParaRPr>
          </a:p>
        </p:txBody>
      </p:sp>
      <p:sp>
        <p:nvSpPr>
          <p:cNvPr id="190" name="Google Shape;190;p31"/>
          <p:cNvSpPr txBox="1"/>
          <p:nvPr>
            <p:ph idx="1" type="body"/>
          </p:nvPr>
        </p:nvSpPr>
        <p:spPr>
          <a:xfrm>
            <a:off x="311700" y="756150"/>
            <a:ext cx="3319800" cy="3279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a:t>
            </a:r>
            <a:r>
              <a:rPr lang="it" sz="1300">
                <a:solidFill>
                  <a:schemeClr val="lt1"/>
                </a:solidFill>
              </a:rPr>
              <a:t>N hotel per ogni nazione presente nel dataset (ordinamento alfabetico per nazione, modificabile dall’utente)</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della distribuzione dei punteggi</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Mappa geografica interattiva che mostra la posizione degli hotel</a:t>
            </a:r>
            <a:endParaRPr sz="1300">
              <a:solidFill>
                <a:schemeClr val="lt1"/>
              </a:solidFill>
            </a:endParaRPr>
          </a:p>
        </p:txBody>
      </p:sp>
      <p:pic>
        <p:nvPicPr>
          <p:cNvPr id="191" name="Google Shape;191;p31"/>
          <p:cNvPicPr preferRelativeResize="0"/>
          <p:nvPr/>
        </p:nvPicPr>
        <p:blipFill>
          <a:blip r:embed="rId4">
            <a:alphaModFix/>
          </a:blip>
          <a:stretch>
            <a:fillRect/>
          </a:stretch>
        </p:blipFill>
        <p:spPr>
          <a:xfrm>
            <a:off x="4628300" y="1"/>
            <a:ext cx="4515700" cy="2828749"/>
          </a:xfrm>
          <a:prstGeom prst="rect">
            <a:avLst/>
          </a:prstGeom>
          <a:noFill/>
          <a:ln>
            <a:noFill/>
          </a:ln>
        </p:spPr>
      </p:pic>
      <p:pic>
        <p:nvPicPr>
          <p:cNvPr id="192" name="Google Shape;192;p31"/>
          <p:cNvPicPr preferRelativeResize="0"/>
          <p:nvPr/>
        </p:nvPicPr>
        <p:blipFill>
          <a:blip r:embed="rId5">
            <a:alphaModFix/>
          </a:blip>
          <a:stretch>
            <a:fillRect/>
          </a:stretch>
        </p:blipFill>
        <p:spPr>
          <a:xfrm>
            <a:off x="4628300" y="2812308"/>
            <a:ext cx="4515700" cy="2331193"/>
          </a:xfrm>
          <a:prstGeom prst="rect">
            <a:avLst/>
          </a:prstGeom>
          <a:noFill/>
          <a:ln>
            <a:noFill/>
          </a:ln>
        </p:spPr>
      </p:pic>
      <p:pic>
        <p:nvPicPr>
          <p:cNvPr id="193" name="Google Shape;193;p31"/>
          <p:cNvPicPr preferRelativeResize="0"/>
          <p:nvPr/>
        </p:nvPicPr>
        <p:blipFill>
          <a:blip r:embed="rId6">
            <a:alphaModFix/>
          </a:blip>
          <a:stretch>
            <a:fillRect/>
          </a:stretch>
        </p:blipFill>
        <p:spPr>
          <a:xfrm>
            <a:off x="841725" y="3002486"/>
            <a:ext cx="2920151" cy="195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Contesto di lavoro e obiettivo</a:t>
            </a:r>
            <a:endParaRPr>
              <a:solidFill>
                <a:schemeClr val="lt1"/>
              </a:solidFill>
            </a:endParaRPr>
          </a:p>
        </p:txBody>
      </p:sp>
      <p:sp>
        <p:nvSpPr>
          <p:cNvPr id="59" name="Google Shape;5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solidFill>
                  <a:schemeClr val="lt1"/>
                </a:solidFill>
              </a:rPr>
              <a:t>L’archivio “Hotel Reviews” contiene 515.738 recensioni di hotel di lusso in Europa, raccolte da Booking.com</a:t>
            </a:r>
            <a:endParaRPr>
              <a:solidFill>
                <a:schemeClr val="lt1"/>
              </a:solidFill>
            </a:endParaRPr>
          </a:p>
          <a:p>
            <a:pPr indent="-323850" lvl="0" marL="457200" rtl="0" algn="l">
              <a:spcBef>
                <a:spcPts val="1200"/>
              </a:spcBef>
              <a:spcAft>
                <a:spcPts val="0"/>
              </a:spcAft>
              <a:buClr>
                <a:schemeClr val="lt1"/>
              </a:buClr>
              <a:buSzPts val="1500"/>
              <a:buChar char="●"/>
            </a:pPr>
            <a:r>
              <a:rPr lang="it" sz="1500">
                <a:solidFill>
                  <a:schemeClr val="lt1"/>
                </a:solidFill>
              </a:rPr>
              <a:t>Ogni recensione presenta 17 campi</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Formato File: csv</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Dimensioni File: circa 238 MB</a:t>
            </a:r>
            <a:endParaRPr sz="1500">
              <a:solidFill>
                <a:schemeClr val="lt1"/>
              </a:solidFill>
            </a:endParaRPr>
          </a:p>
          <a:p>
            <a:pPr indent="-323850" lvl="0" marL="457200" rtl="0" algn="l">
              <a:spcBef>
                <a:spcPts val="0"/>
              </a:spcBef>
              <a:spcAft>
                <a:spcPts val="0"/>
              </a:spcAft>
              <a:buClr>
                <a:schemeClr val="lt1"/>
              </a:buClr>
              <a:buSzPts val="1500"/>
              <a:buChar char="●"/>
            </a:pPr>
            <a:r>
              <a:rPr lang="it" sz="1500">
                <a:solidFill>
                  <a:schemeClr val="lt1"/>
                </a:solidFill>
              </a:rPr>
              <a:t>Reperibile su: </a:t>
            </a:r>
            <a:r>
              <a:rPr lang="it" sz="1500" u="sng">
                <a:solidFill>
                  <a:schemeClr val="lt1"/>
                </a:solidFill>
                <a:hlinkClick r:id="rId4">
                  <a:extLst>
                    <a:ext uri="{A12FA001-AC4F-418D-AE19-62706E023703}">
                      <ahyp:hlinkClr val="tx"/>
                    </a:ext>
                  </a:extLst>
                </a:hlinkClick>
              </a:rPr>
              <a:t>515K Hotel Reviews Data in Europe</a:t>
            </a:r>
            <a:endParaRPr sz="1500">
              <a:solidFill>
                <a:schemeClr val="lt1"/>
              </a:solidFill>
            </a:endParaRPr>
          </a:p>
          <a:p>
            <a:pPr indent="0" lvl="0" marL="0" rtl="0" algn="l">
              <a:spcBef>
                <a:spcPts val="1200"/>
              </a:spcBef>
              <a:spcAft>
                <a:spcPts val="1200"/>
              </a:spcAft>
              <a:buNone/>
            </a:pPr>
            <a:r>
              <a:rPr b="1" lang="it">
                <a:solidFill>
                  <a:schemeClr val="lt1"/>
                </a:solidFill>
              </a:rPr>
              <a:t>Obiettivo:</a:t>
            </a:r>
            <a:r>
              <a:rPr lang="it">
                <a:solidFill>
                  <a:schemeClr val="lt1"/>
                </a:solidFill>
              </a:rPr>
              <a:t> realizzare un’app interattiva che consenta di effettuare interrogazioni sul dataset per </a:t>
            </a:r>
            <a:r>
              <a:rPr b="1" lang="it">
                <a:solidFill>
                  <a:schemeClr val="lt1"/>
                </a:solidFill>
              </a:rPr>
              <a:t>estrarre insight significativi dai dati</a:t>
            </a:r>
            <a:r>
              <a:rPr lang="it">
                <a:solidFill>
                  <a:schemeClr val="lt1"/>
                </a:solidFill>
              </a:rPr>
              <a:t>, sfruttando le potenzialità di elaborazione distribuita del framework Spark</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a:t>
            </a:r>
            <a:r>
              <a:rPr b="1" lang="it" sz="1618">
                <a:solidFill>
                  <a:schemeClr val="lt1"/>
                </a:solidFill>
              </a:rPr>
              <a:t>. </a:t>
            </a:r>
            <a:r>
              <a:rPr b="1" lang="it" sz="1618">
                <a:solidFill>
                  <a:schemeClr val="lt1"/>
                </a:solidFill>
              </a:rPr>
              <a:t>Locals vs Tourists - Preferenze e distribuzione clienti</a:t>
            </a:r>
            <a:endParaRPr b="1" sz="1618">
              <a:solidFill>
                <a:schemeClr val="lt1"/>
              </a:solidFill>
            </a:endParaRPr>
          </a:p>
        </p:txBody>
      </p:sp>
      <p:sp>
        <p:nvSpPr>
          <p:cNvPr id="199" name="Google Shape;199;p32"/>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la differenza di percezione tra chi visita il proprio paese (Local) e chi viene dall’estero (Tourist).</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Identificazione di ”Trappole per turisti” o ”Preferiti dai locali” (hotel che potrebbero offrire un’esperienza </a:t>
            </a:r>
            <a:r>
              <a:rPr lang="it" sz="1300">
                <a:solidFill>
                  <a:schemeClr val="lt1"/>
                </a:solidFill>
              </a:rPr>
              <a:t>più</a:t>
            </a:r>
            <a:r>
              <a:rPr lang="it" sz="1300">
                <a:solidFill>
                  <a:schemeClr val="lt1"/>
                </a:solidFill>
              </a:rPr>
              <a:t> autentica).</a:t>
            </a:r>
            <a:endParaRPr sz="1300">
              <a:solidFill>
                <a:schemeClr val="lt1"/>
              </a:solidFill>
            </a:endParaRPr>
          </a:p>
        </p:txBody>
      </p:sp>
      <p:pic>
        <p:nvPicPr>
          <p:cNvPr id="200" name="Google Shape;200;p32"/>
          <p:cNvPicPr preferRelativeResize="0"/>
          <p:nvPr/>
        </p:nvPicPr>
        <p:blipFill>
          <a:blip r:embed="rId4">
            <a:alphaModFix/>
          </a:blip>
          <a:stretch>
            <a:fillRect/>
          </a:stretch>
        </p:blipFill>
        <p:spPr>
          <a:xfrm>
            <a:off x="1499025" y="1967325"/>
            <a:ext cx="6145952" cy="2880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a:t>
            </a:r>
            <a:r>
              <a:rPr b="1" lang="it" sz="1618">
                <a:solidFill>
                  <a:schemeClr val="lt1"/>
                </a:solidFill>
              </a:rPr>
              <a:t>. </a:t>
            </a:r>
            <a:r>
              <a:rPr b="1" lang="it" sz="1618">
                <a:solidFill>
                  <a:schemeClr val="lt1"/>
                </a:solidFill>
              </a:rPr>
              <a:t>Locals vs Tourists</a:t>
            </a:r>
            <a:r>
              <a:rPr b="1" lang="it" sz="1618">
                <a:solidFill>
                  <a:schemeClr val="lt1"/>
                </a:solidFill>
              </a:rPr>
              <a:t>: Risultati</a:t>
            </a:r>
            <a:endParaRPr b="1" sz="1618">
              <a:solidFill>
                <a:schemeClr val="lt1"/>
              </a:solidFill>
            </a:endParaRPr>
          </a:p>
        </p:txBody>
      </p:sp>
      <p:sp>
        <p:nvSpPr>
          <p:cNvPr id="206" name="Google Shape;206;p33"/>
          <p:cNvSpPr txBox="1"/>
          <p:nvPr>
            <p:ph idx="1" type="body"/>
          </p:nvPr>
        </p:nvSpPr>
        <p:spPr>
          <a:xfrm>
            <a:off x="311700" y="756150"/>
            <a:ext cx="3281700" cy="208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a:t>
            </a:r>
            <a:r>
              <a:rPr lang="it" sz="1300">
                <a:solidFill>
                  <a:schemeClr val="lt1"/>
                </a:solidFill>
              </a:rPr>
              <a:t>hotel preferiti dai locali (Preference Delta positivo) e dai turisti (Preference Delta negativo), ordinati in modo da visualizzare per primi gli hotel che hanno le maggiori discrepanze di voto</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Discrepanza Voti (Local vs Tourist)</a:t>
            </a:r>
            <a:endParaRPr sz="1300">
              <a:solidFill>
                <a:schemeClr val="lt1"/>
              </a:solidFill>
            </a:endParaRPr>
          </a:p>
        </p:txBody>
      </p:sp>
      <p:pic>
        <p:nvPicPr>
          <p:cNvPr id="207" name="Google Shape;207;p33"/>
          <p:cNvPicPr preferRelativeResize="0"/>
          <p:nvPr/>
        </p:nvPicPr>
        <p:blipFill>
          <a:blip r:embed="rId4">
            <a:alphaModFix/>
          </a:blip>
          <a:stretch>
            <a:fillRect/>
          </a:stretch>
        </p:blipFill>
        <p:spPr>
          <a:xfrm>
            <a:off x="0" y="2879525"/>
            <a:ext cx="5103624" cy="2263975"/>
          </a:xfrm>
          <a:prstGeom prst="rect">
            <a:avLst/>
          </a:prstGeom>
          <a:noFill/>
          <a:ln>
            <a:noFill/>
          </a:ln>
        </p:spPr>
      </p:pic>
      <p:pic>
        <p:nvPicPr>
          <p:cNvPr id="208" name="Google Shape;208;p33"/>
          <p:cNvPicPr preferRelativeResize="0"/>
          <p:nvPr/>
        </p:nvPicPr>
        <p:blipFill>
          <a:blip r:embed="rId5">
            <a:alphaModFix/>
          </a:blip>
          <a:stretch>
            <a:fillRect/>
          </a:stretch>
        </p:blipFill>
        <p:spPr>
          <a:xfrm>
            <a:off x="3936300" y="0"/>
            <a:ext cx="5207699" cy="352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7. Locals vs Tourists: Risultati</a:t>
            </a:r>
            <a:endParaRPr b="1" sz="1618">
              <a:solidFill>
                <a:schemeClr val="lt1"/>
              </a:solidFill>
            </a:endParaRPr>
          </a:p>
        </p:txBody>
      </p:sp>
      <p:sp>
        <p:nvSpPr>
          <p:cNvPr id="214" name="Google Shape;214;p34"/>
          <p:cNvSpPr txBox="1"/>
          <p:nvPr>
            <p:ph idx="1" type="body"/>
          </p:nvPr>
        </p:nvSpPr>
        <p:spPr>
          <a:xfrm>
            <a:off x="311700" y="756150"/>
            <a:ext cx="8520600" cy="68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Distribuzione Nazionalità per visualizzare la composizione percentuale delle na</a:t>
            </a:r>
            <a:r>
              <a:rPr lang="it" sz="1300">
                <a:solidFill>
                  <a:schemeClr val="lt1"/>
                </a:solidFill>
              </a:rPr>
              <a:t>zionalità</a:t>
            </a:r>
            <a:r>
              <a:rPr lang="it" sz="1300">
                <a:solidFill>
                  <a:schemeClr val="lt1"/>
                </a:solidFill>
              </a:rPr>
              <a:t> dei visitatori degli Hotel </a:t>
            </a:r>
            <a:endParaRPr sz="1300">
              <a:solidFill>
                <a:schemeClr val="lt1"/>
              </a:solidFill>
            </a:endParaRPr>
          </a:p>
        </p:txBody>
      </p:sp>
      <p:pic>
        <p:nvPicPr>
          <p:cNvPr id="215" name="Google Shape;215;p34"/>
          <p:cNvPicPr preferRelativeResize="0"/>
          <p:nvPr/>
        </p:nvPicPr>
        <p:blipFill>
          <a:blip r:embed="rId4">
            <a:alphaModFix/>
          </a:blip>
          <a:stretch>
            <a:fillRect/>
          </a:stretch>
        </p:blipFill>
        <p:spPr>
          <a:xfrm>
            <a:off x="803512" y="1444350"/>
            <a:ext cx="5504974" cy="3455825"/>
          </a:xfrm>
          <a:prstGeom prst="rect">
            <a:avLst/>
          </a:prstGeom>
          <a:noFill/>
          <a:ln>
            <a:noFill/>
          </a:ln>
        </p:spPr>
      </p:pic>
      <p:pic>
        <p:nvPicPr>
          <p:cNvPr id="216" name="Google Shape;216;p34"/>
          <p:cNvPicPr preferRelativeResize="0"/>
          <p:nvPr/>
        </p:nvPicPr>
        <p:blipFill>
          <a:blip r:embed="rId5">
            <a:alphaModFix/>
          </a:blip>
          <a:stretch>
            <a:fillRect/>
          </a:stretch>
        </p:blipFill>
        <p:spPr>
          <a:xfrm>
            <a:off x="4470400" y="2432050"/>
            <a:ext cx="4196501" cy="111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a:t>
            </a:r>
            <a:r>
              <a:rPr b="1" lang="it" sz="1618">
                <a:solidFill>
                  <a:schemeClr val="lt1"/>
                </a:solidFill>
              </a:rPr>
              <a:t>. </a:t>
            </a:r>
            <a:r>
              <a:rPr b="1" lang="it" sz="1618">
                <a:solidFill>
                  <a:schemeClr val="lt1"/>
                </a:solidFill>
              </a:rPr>
              <a:t>Analisi Stagionale &amp; Target</a:t>
            </a:r>
            <a:endParaRPr b="1" sz="1618">
              <a:solidFill>
                <a:schemeClr val="lt1"/>
              </a:solidFill>
            </a:endParaRPr>
          </a:p>
        </p:txBody>
      </p:sp>
      <p:sp>
        <p:nvSpPr>
          <p:cNvPr id="222" name="Google Shape;222;p35"/>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come varia il gradimento in base alla stagione e al tipo di viaggio (Leisure/Business/Solo/Family/Group/Couple).</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Analisi delle Performance degli hotel in specifiche stagioni (es. hotel ottimi per l’inverno ma carenti in estate), analisi dell’apprezzamento degli hotel da parte di specifiche tipologie di viaggiatori, pianificazione di viaggi in base alle esigenze dell’utente.</a:t>
            </a:r>
            <a:endParaRPr sz="1300">
              <a:solidFill>
                <a:schemeClr val="lt1"/>
              </a:solidFill>
            </a:endParaRPr>
          </a:p>
        </p:txBody>
      </p:sp>
      <p:pic>
        <p:nvPicPr>
          <p:cNvPr id="223" name="Google Shape;223;p35"/>
          <p:cNvPicPr preferRelativeResize="0"/>
          <p:nvPr/>
        </p:nvPicPr>
        <p:blipFill>
          <a:blip r:embed="rId4">
            <a:alphaModFix/>
          </a:blip>
          <a:stretch>
            <a:fillRect/>
          </a:stretch>
        </p:blipFill>
        <p:spPr>
          <a:xfrm>
            <a:off x="1475950" y="2154200"/>
            <a:ext cx="6192098" cy="2833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a:t>
            </a:r>
            <a:r>
              <a:rPr b="1" lang="it" sz="1618">
                <a:solidFill>
                  <a:schemeClr val="lt1"/>
                </a:solidFill>
              </a:rPr>
              <a:t>. </a:t>
            </a:r>
            <a:r>
              <a:rPr b="1" lang="it" sz="1618">
                <a:solidFill>
                  <a:schemeClr val="lt1"/>
                </a:solidFill>
              </a:rPr>
              <a:t>Analisi Stagionale &amp; Target: Risultati</a:t>
            </a:r>
            <a:endParaRPr b="1" sz="1618">
              <a:solidFill>
                <a:schemeClr val="lt1"/>
              </a:solidFill>
            </a:endParaRPr>
          </a:p>
        </p:txBody>
      </p:sp>
      <p:sp>
        <p:nvSpPr>
          <p:cNvPr id="229" name="Google Shape;229;p36"/>
          <p:cNvSpPr txBox="1"/>
          <p:nvPr>
            <p:ph idx="1" type="body"/>
          </p:nvPr>
        </p:nvSpPr>
        <p:spPr>
          <a:xfrm>
            <a:off x="311700" y="756150"/>
            <a:ext cx="3281700" cy="2085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Lista degli hotel migliori in base alle stagioni e alle tipologie di viaggio selezionate</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Mappa interattiva che mostra la posizione geografica dei migliori hotel corrispondenti ai criteri della ricerca </a:t>
            </a:r>
            <a:endParaRPr sz="1300">
              <a:solidFill>
                <a:schemeClr val="lt1"/>
              </a:solidFill>
            </a:endParaRPr>
          </a:p>
        </p:txBody>
      </p:sp>
      <p:pic>
        <p:nvPicPr>
          <p:cNvPr id="230" name="Google Shape;230;p36"/>
          <p:cNvPicPr preferRelativeResize="0"/>
          <p:nvPr/>
        </p:nvPicPr>
        <p:blipFill>
          <a:blip r:embed="rId4">
            <a:alphaModFix/>
          </a:blip>
          <a:stretch>
            <a:fillRect/>
          </a:stretch>
        </p:blipFill>
        <p:spPr>
          <a:xfrm>
            <a:off x="4171792" y="2907225"/>
            <a:ext cx="4970531" cy="1973050"/>
          </a:xfrm>
          <a:prstGeom prst="rect">
            <a:avLst/>
          </a:prstGeom>
          <a:noFill/>
          <a:ln>
            <a:noFill/>
          </a:ln>
        </p:spPr>
      </p:pic>
      <p:pic>
        <p:nvPicPr>
          <p:cNvPr id="231" name="Google Shape;231;p36"/>
          <p:cNvPicPr preferRelativeResize="0"/>
          <p:nvPr/>
        </p:nvPicPr>
        <p:blipFill>
          <a:blip r:embed="rId5">
            <a:alphaModFix/>
          </a:blip>
          <a:stretch>
            <a:fillRect/>
          </a:stretch>
        </p:blipFill>
        <p:spPr>
          <a:xfrm>
            <a:off x="180541" y="2907225"/>
            <a:ext cx="3884184" cy="1973049"/>
          </a:xfrm>
          <a:prstGeom prst="rect">
            <a:avLst/>
          </a:prstGeom>
          <a:noFill/>
          <a:ln>
            <a:noFill/>
          </a:ln>
        </p:spPr>
      </p:pic>
      <p:pic>
        <p:nvPicPr>
          <p:cNvPr id="232" name="Google Shape;232;p36"/>
          <p:cNvPicPr preferRelativeResize="0"/>
          <p:nvPr/>
        </p:nvPicPr>
        <p:blipFill>
          <a:blip r:embed="rId6">
            <a:alphaModFix/>
          </a:blip>
          <a:stretch>
            <a:fillRect/>
          </a:stretch>
        </p:blipFill>
        <p:spPr>
          <a:xfrm>
            <a:off x="4170125" y="756150"/>
            <a:ext cx="4973875" cy="2024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8. Analisi Stagionale &amp; Target: Risultati</a:t>
            </a:r>
            <a:endParaRPr b="1" sz="1618">
              <a:solidFill>
                <a:schemeClr val="lt1"/>
              </a:solidFill>
            </a:endParaRPr>
          </a:p>
        </p:txBody>
      </p:sp>
      <p:sp>
        <p:nvSpPr>
          <p:cNvPr id="238" name="Google Shape;238;p37"/>
          <p:cNvSpPr txBox="1"/>
          <p:nvPr>
            <p:ph idx="1" type="body"/>
          </p:nvPr>
        </p:nvSpPr>
        <p:spPr>
          <a:xfrm>
            <a:off x="311700" y="756150"/>
            <a:ext cx="8520600" cy="66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Heatmap Stagionale Hotel per visualizzare dettagliatamente le performance di un hotel in ogni possibile combinazione di stagione e tipologia di viaggio</a:t>
            </a:r>
            <a:endParaRPr sz="1300">
              <a:solidFill>
                <a:schemeClr val="lt1"/>
              </a:solidFill>
            </a:endParaRPr>
          </a:p>
        </p:txBody>
      </p:sp>
      <p:pic>
        <p:nvPicPr>
          <p:cNvPr id="239" name="Google Shape;239;p37"/>
          <p:cNvPicPr preferRelativeResize="0"/>
          <p:nvPr/>
        </p:nvPicPr>
        <p:blipFill>
          <a:blip r:embed="rId4">
            <a:alphaModFix/>
          </a:blip>
          <a:stretch>
            <a:fillRect/>
          </a:stretch>
        </p:blipFill>
        <p:spPr>
          <a:xfrm>
            <a:off x="1427588" y="1425450"/>
            <a:ext cx="6288825" cy="2019225"/>
          </a:xfrm>
          <a:prstGeom prst="rect">
            <a:avLst/>
          </a:prstGeom>
          <a:noFill/>
          <a:ln>
            <a:noFill/>
          </a:ln>
        </p:spPr>
      </p:pic>
      <p:pic>
        <p:nvPicPr>
          <p:cNvPr id="240" name="Google Shape;240;p37"/>
          <p:cNvPicPr preferRelativeResize="0"/>
          <p:nvPr/>
        </p:nvPicPr>
        <p:blipFill>
          <a:blip r:embed="rId5">
            <a:alphaModFix/>
          </a:blip>
          <a:stretch>
            <a:fillRect/>
          </a:stretch>
        </p:blipFill>
        <p:spPr>
          <a:xfrm>
            <a:off x="498900" y="3525051"/>
            <a:ext cx="8146199" cy="1487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a:t>
            </a:r>
            <a:r>
              <a:rPr b="1" lang="it" sz="1618">
                <a:solidFill>
                  <a:schemeClr val="lt1"/>
                </a:solidFill>
              </a:rPr>
              <a:t>. </a:t>
            </a:r>
            <a:r>
              <a:rPr b="1" lang="it" sz="1618">
                <a:solidFill>
                  <a:schemeClr val="lt1"/>
                </a:solidFill>
              </a:rPr>
              <a:t>Analisi Durata Soggiorno</a:t>
            </a:r>
            <a:endParaRPr b="1" sz="1618">
              <a:solidFill>
                <a:schemeClr val="lt1"/>
              </a:solidFill>
            </a:endParaRPr>
          </a:p>
        </p:txBody>
      </p:sp>
      <p:sp>
        <p:nvSpPr>
          <p:cNvPr id="246" name="Google Shape;246;p38"/>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Analizzare la correlazione tra la durata del soggiorno (numero di notti) e il livello di soddisfazione dei clienti.</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Ottimizzazione delle offerte per soggiorni lunghi e corti, grazie a statistiche che mostrano se i soggiorni lunghi tendono ad avere recensioni peggiori o migliori.</a:t>
            </a:r>
            <a:endParaRPr sz="1300">
              <a:solidFill>
                <a:schemeClr val="lt1"/>
              </a:solidFill>
            </a:endParaRPr>
          </a:p>
        </p:txBody>
      </p:sp>
      <p:pic>
        <p:nvPicPr>
          <p:cNvPr id="247" name="Google Shape;247;p38"/>
          <p:cNvPicPr preferRelativeResize="0"/>
          <p:nvPr/>
        </p:nvPicPr>
        <p:blipFill>
          <a:blip r:embed="rId4">
            <a:alphaModFix/>
          </a:blip>
          <a:stretch>
            <a:fillRect/>
          </a:stretch>
        </p:blipFill>
        <p:spPr>
          <a:xfrm>
            <a:off x="924350" y="2024823"/>
            <a:ext cx="7295300" cy="2433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a:t>
            </a:r>
            <a:r>
              <a:rPr b="1" lang="it" sz="1618">
                <a:solidFill>
                  <a:schemeClr val="lt1"/>
                </a:solidFill>
              </a:rPr>
              <a:t>. </a:t>
            </a:r>
            <a:r>
              <a:rPr b="1" lang="it" sz="1618">
                <a:solidFill>
                  <a:schemeClr val="lt1"/>
                </a:solidFill>
              </a:rPr>
              <a:t>Analisi Durata Soggiorno</a:t>
            </a:r>
            <a:r>
              <a:rPr b="1" lang="it" sz="1618">
                <a:solidFill>
                  <a:schemeClr val="lt1"/>
                </a:solidFill>
              </a:rPr>
              <a:t>: Risultati</a:t>
            </a:r>
            <a:endParaRPr b="1" sz="1618">
              <a:solidFill>
                <a:schemeClr val="lt1"/>
              </a:solidFill>
            </a:endParaRPr>
          </a:p>
        </p:txBody>
      </p:sp>
      <p:sp>
        <p:nvSpPr>
          <p:cNvPr id="253" name="Google Shape;253;p39"/>
          <p:cNvSpPr txBox="1"/>
          <p:nvPr>
            <p:ph idx="1" type="body"/>
          </p:nvPr>
        </p:nvSpPr>
        <p:spPr>
          <a:xfrm>
            <a:off x="311700" y="756150"/>
            <a:ext cx="3624300" cy="404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b="1" lang="it" sz="1300">
                <a:solidFill>
                  <a:schemeClr val="lt1"/>
                </a:solidFill>
              </a:rPr>
              <a:t>Score Delta</a:t>
            </a:r>
            <a:r>
              <a:rPr lang="it" sz="1300">
                <a:solidFill>
                  <a:schemeClr val="lt1"/>
                </a:solidFill>
              </a:rPr>
              <a:t>: indicatore globale delle performance (indica quanto il punteggio medio di ogni categoria di recensioni si discosta dalla media globale) </a:t>
            </a:r>
            <a:endParaRPr sz="1300">
              <a:solidFill>
                <a:schemeClr val="lt1"/>
              </a:solidFill>
            </a:endParaRPr>
          </a:p>
          <a:p>
            <a:pPr indent="0" lvl="0" marL="457200" rtl="0" algn="l">
              <a:spcBef>
                <a:spcPts val="1200"/>
              </a:spcBef>
              <a:spcAft>
                <a:spcPts val="0"/>
              </a:spcAft>
              <a:buNone/>
            </a:pPr>
            <a:r>
              <a:rPr lang="it" sz="1300">
                <a:solidFill>
                  <a:schemeClr val="lt1"/>
                </a:solidFill>
              </a:rPr>
              <a:t>Es. Se le recensioni di categoria ”Long Stay” hanno un delta negativo, significa che, mediamente, i clienti che soggiornano a lungo negli hotel sono più insoddisfatti rispetto al gradimento medio globale.</a:t>
            </a:r>
            <a:endParaRPr sz="1300">
              <a:solidFill>
                <a:schemeClr val="lt1"/>
              </a:solidFill>
            </a:endParaRPr>
          </a:p>
          <a:p>
            <a:pPr indent="-311150" lvl="0" marL="457200" rtl="0" algn="l">
              <a:spcBef>
                <a:spcPts val="1200"/>
              </a:spcBef>
              <a:spcAft>
                <a:spcPts val="0"/>
              </a:spcAft>
              <a:buClr>
                <a:schemeClr val="lt1"/>
              </a:buClr>
              <a:buSzPts val="1300"/>
              <a:buChar char="●"/>
            </a:pPr>
            <a:r>
              <a:rPr lang="it" sz="1300">
                <a:solidFill>
                  <a:schemeClr val="lt1"/>
                </a:solidFill>
              </a:rPr>
              <a:t>Classifica dei </a:t>
            </a:r>
            <a:r>
              <a:rPr b="1" lang="it" sz="1300">
                <a:solidFill>
                  <a:schemeClr val="lt1"/>
                </a:solidFill>
              </a:rPr>
              <a:t>Top 5 hotel per ogni categoria di soggiorno</a:t>
            </a:r>
            <a:r>
              <a:rPr lang="it" sz="1300">
                <a:solidFill>
                  <a:schemeClr val="lt1"/>
                </a:solidFill>
              </a:rPr>
              <a:t>, ordinati per punteggio medio (lo stesso hotel può apparire in più classifiche)</a:t>
            </a:r>
            <a:endParaRPr sz="1300">
              <a:solidFill>
                <a:schemeClr val="lt1"/>
              </a:solidFill>
            </a:endParaRPr>
          </a:p>
        </p:txBody>
      </p:sp>
      <p:pic>
        <p:nvPicPr>
          <p:cNvPr id="254" name="Google Shape;254;p39"/>
          <p:cNvPicPr preferRelativeResize="0"/>
          <p:nvPr/>
        </p:nvPicPr>
        <p:blipFill>
          <a:blip r:embed="rId4">
            <a:alphaModFix/>
          </a:blip>
          <a:stretch>
            <a:fillRect/>
          </a:stretch>
        </p:blipFill>
        <p:spPr>
          <a:xfrm>
            <a:off x="4162475" y="336550"/>
            <a:ext cx="4981524" cy="1526975"/>
          </a:xfrm>
          <a:prstGeom prst="rect">
            <a:avLst/>
          </a:prstGeom>
          <a:noFill/>
          <a:ln>
            <a:noFill/>
          </a:ln>
        </p:spPr>
      </p:pic>
      <p:pic>
        <p:nvPicPr>
          <p:cNvPr id="255" name="Google Shape;255;p39"/>
          <p:cNvPicPr preferRelativeResize="0"/>
          <p:nvPr/>
        </p:nvPicPr>
        <p:blipFill>
          <a:blip r:embed="rId5">
            <a:alphaModFix/>
          </a:blip>
          <a:stretch>
            <a:fillRect/>
          </a:stretch>
        </p:blipFill>
        <p:spPr>
          <a:xfrm>
            <a:off x="4162475" y="1863525"/>
            <a:ext cx="4981523" cy="31482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9. Analisi Durata Soggiorno: Risultati</a:t>
            </a:r>
            <a:endParaRPr b="1" sz="1618">
              <a:solidFill>
                <a:schemeClr val="lt1"/>
              </a:solidFill>
            </a:endParaRPr>
          </a:p>
        </p:txBody>
      </p:sp>
      <p:sp>
        <p:nvSpPr>
          <p:cNvPr id="261" name="Google Shape;261;p40"/>
          <p:cNvSpPr txBox="1"/>
          <p:nvPr>
            <p:ph idx="1" type="body"/>
          </p:nvPr>
        </p:nvSpPr>
        <p:spPr>
          <a:xfrm>
            <a:off x="311700" y="756150"/>
            <a:ext cx="8520600" cy="16599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degli hotel in relazione a: </a:t>
            </a:r>
            <a:r>
              <a:rPr b="1" lang="it" sz="1300">
                <a:solidFill>
                  <a:schemeClr val="lt1"/>
                </a:solidFill>
              </a:rPr>
              <a:t>Durata media dei soggiorni dei clienti</a:t>
            </a:r>
            <a:r>
              <a:rPr lang="it" sz="1300">
                <a:solidFill>
                  <a:schemeClr val="lt1"/>
                </a:solidFill>
              </a:rPr>
              <a:t> vs </a:t>
            </a:r>
            <a:r>
              <a:rPr b="1" lang="it" sz="1300">
                <a:solidFill>
                  <a:schemeClr val="lt1"/>
                </a:solidFill>
              </a:rPr>
              <a:t>Punteggio medio dell’hotel.</a:t>
            </a:r>
            <a:endParaRPr sz="1300">
              <a:solidFill>
                <a:schemeClr val="lt1"/>
              </a:solidFill>
            </a:endParaRPr>
          </a:p>
          <a:p>
            <a:pPr indent="0" lvl="0" marL="457200" rtl="0" algn="l">
              <a:spcBef>
                <a:spcPts val="1200"/>
              </a:spcBef>
              <a:spcAft>
                <a:spcPts val="0"/>
              </a:spcAft>
              <a:buNone/>
            </a:pPr>
            <a:r>
              <a:rPr lang="it" sz="1300">
                <a:solidFill>
                  <a:schemeClr val="lt1"/>
                </a:solidFill>
              </a:rPr>
              <a:t>Da questa rappresentazione è possibile valutare quali sono le durate dei soggiorni più frequenti e come sono correlate con la soddisfazione dei clienti.</a:t>
            </a:r>
            <a:endParaRPr sz="1300">
              <a:solidFill>
                <a:schemeClr val="lt1"/>
              </a:solidFill>
            </a:endParaRPr>
          </a:p>
          <a:p>
            <a:pPr indent="0" lvl="0" marL="457200" rtl="0" algn="l">
              <a:spcBef>
                <a:spcPts val="1200"/>
              </a:spcBef>
              <a:spcAft>
                <a:spcPts val="1200"/>
              </a:spcAft>
              <a:buNone/>
            </a:pPr>
            <a:r>
              <a:rPr lang="it" sz="1300">
                <a:solidFill>
                  <a:schemeClr val="lt1"/>
                </a:solidFill>
              </a:rPr>
              <a:t>Es. Gli hotel con clienti che fanno soggiorni lunghi sono meno frequenti e le loro valutazioni e il loro punteggio è spesso inferiore alla media.</a:t>
            </a:r>
            <a:endParaRPr sz="1300">
              <a:solidFill>
                <a:schemeClr val="lt1"/>
              </a:solidFill>
            </a:endParaRPr>
          </a:p>
        </p:txBody>
      </p:sp>
      <p:pic>
        <p:nvPicPr>
          <p:cNvPr id="262" name="Google Shape;262;p40"/>
          <p:cNvPicPr preferRelativeResize="0"/>
          <p:nvPr/>
        </p:nvPicPr>
        <p:blipFill>
          <a:blip r:embed="rId4">
            <a:alphaModFix/>
          </a:blip>
          <a:stretch>
            <a:fillRect/>
          </a:stretch>
        </p:blipFill>
        <p:spPr>
          <a:xfrm>
            <a:off x="290073" y="2571750"/>
            <a:ext cx="5824976" cy="2235126"/>
          </a:xfrm>
          <a:prstGeom prst="rect">
            <a:avLst/>
          </a:prstGeom>
          <a:noFill/>
          <a:ln>
            <a:noFill/>
          </a:ln>
        </p:spPr>
      </p:pic>
      <p:pic>
        <p:nvPicPr>
          <p:cNvPr id="263" name="Google Shape;263;p40"/>
          <p:cNvPicPr preferRelativeResize="0"/>
          <p:nvPr/>
        </p:nvPicPr>
        <p:blipFill rotWithShape="1">
          <a:blip r:embed="rId5">
            <a:alphaModFix/>
          </a:blip>
          <a:srcRect b="0" l="1826" r="0" t="0"/>
          <a:stretch/>
        </p:blipFill>
        <p:spPr>
          <a:xfrm>
            <a:off x="6165175" y="3406575"/>
            <a:ext cx="2667125" cy="140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a:t>
            </a:r>
            <a:r>
              <a:rPr b="1" lang="it" sz="1618">
                <a:solidFill>
                  <a:schemeClr val="lt1"/>
                </a:solidFill>
              </a:rPr>
              <a:t>. </a:t>
            </a:r>
            <a:r>
              <a:rPr b="1" lang="it" sz="1618">
                <a:solidFill>
                  <a:schemeClr val="lt1"/>
                </a:solidFill>
              </a:rPr>
              <a:t>Analisi Esperienza Recensore</a:t>
            </a:r>
            <a:endParaRPr b="1" sz="1618">
              <a:solidFill>
                <a:schemeClr val="lt1"/>
              </a:solidFill>
            </a:endParaRPr>
          </a:p>
        </p:txBody>
      </p:sp>
      <p:sp>
        <p:nvSpPr>
          <p:cNvPr id="269" name="Google Shape;269;p41"/>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Valutare se il punteggio delle recensioni degli hotel cambia in base all’esperienza dei recensori (ad esempio se i recensori esperti sono più critici dei novizi).</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Analisi della </a:t>
            </a:r>
            <a:r>
              <a:rPr lang="it" sz="1300">
                <a:solidFill>
                  <a:schemeClr val="lt1"/>
                </a:solidFill>
              </a:rPr>
              <a:t>severità</a:t>
            </a:r>
            <a:r>
              <a:rPr lang="it" sz="1300">
                <a:solidFill>
                  <a:schemeClr val="lt1"/>
                </a:solidFill>
              </a:rPr>
              <a:t> del voto in base dell’esperienza, in funzione di una ponderazione del peso delle recensioni in un sistema di ranking avanzato.</a:t>
            </a:r>
            <a:endParaRPr sz="1300">
              <a:solidFill>
                <a:schemeClr val="lt1"/>
              </a:solidFill>
            </a:endParaRPr>
          </a:p>
        </p:txBody>
      </p:sp>
      <p:pic>
        <p:nvPicPr>
          <p:cNvPr id="270" name="Google Shape;270;p41"/>
          <p:cNvPicPr preferRelativeResize="0"/>
          <p:nvPr/>
        </p:nvPicPr>
        <p:blipFill>
          <a:blip r:embed="rId4">
            <a:alphaModFix/>
          </a:blip>
          <a:stretch>
            <a:fillRect/>
          </a:stretch>
        </p:blipFill>
        <p:spPr>
          <a:xfrm>
            <a:off x="1024200" y="1944575"/>
            <a:ext cx="7095576" cy="283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Architettura Frontend/Backend</a:t>
            </a:r>
            <a:endParaRPr>
              <a:solidFill>
                <a:schemeClr val="lt1"/>
              </a:solidFill>
            </a:endParaRPr>
          </a:p>
        </p:txBody>
      </p:sp>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it" sz="1600">
                <a:solidFill>
                  <a:schemeClr val="lt1"/>
                </a:solidFill>
              </a:rPr>
              <a:t>Backend (PySpark):</a:t>
            </a:r>
            <a:r>
              <a:rPr lang="it" sz="1600">
                <a:solidFill>
                  <a:schemeClr val="lt1"/>
                </a:solidFill>
              </a:rPr>
              <a:t> la </a:t>
            </a:r>
            <a:r>
              <a:rPr b="1" lang="it" sz="1600">
                <a:solidFill>
                  <a:schemeClr val="lt1"/>
                </a:solidFill>
              </a:rPr>
              <a:t>logica di lavoro delle interrogazioni</a:t>
            </a:r>
            <a:r>
              <a:rPr lang="it" sz="1600">
                <a:solidFill>
                  <a:schemeClr val="lt1"/>
                </a:solidFill>
              </a:rPr>
              <a:t> è stata realizzata sfruttando il motore di calcolo distribuito in-memory di PySpark, cioè </a:t>
            </a:r>
            <a:r>
              <a:rPr lang="it" sz="1600">
                <a:solidFill>
                  <a:schemeClr val="lt1"/>
                </a:solidFill>
              </a:rPr>
              <a:t>le API</a:t>
            </a:r>
            <a:r>
              <a:rPr lang="it" sz="1600">
                <a:solidFill>
                  <a:schemeClr val="lt1"/>
                </a:solidFill>
              </a:rPr>
              <a:t> Python per Apache Spark, ed è contenuta nel file “queries.py”</a:t>
            </a:r>
            <a:endParaRPr sz="1600">
              <a:solidFill>
                <a:schemeClr val="lt1"/>
              </a:solidFill>
            </a:endParaRPr>
          </a:p>
          <a:p>
            <a:pPr indent="-317500" lvl="0" marL="457200" rtl="0" algn="l">
              <a:spcBef>
                <a:spcPts val="1200"/>
              </a:spcBef>
              <a:spcAft>
                <a:spcPts val="0"/>
              </a:spcAft>
              <a:buClr>
                <a:schemeClr val="lt1"/>
              </a:buClr>
              <a:buSzPts val="1400"/>
              <a:buChar char="●"/>
            </a:pPr>
            <a:r>
              <a:rPr lang="it" sz="1400">
                <a:solidFill>
                  <a:schemeClr val="lt1"/>
                </a:solidFill>
              </a:rPr>
              <a:t>Ogni query accetta un DataFrame Spark in input e restituisce un DataFrame Spark contenente i risultati</a:t>
            </a:r>
            <a:endParaRPr sz="1400">
              <a:solidFill>
                <a:schemeClr val="lt1"/>
              </a:solidFill>
            </a:endParaRPr>
          </a:p>
          <a:p>
            <a:pPr indent="-317500" lvl="0" marL="457200" rtl="0" algn="l">
              <a:spcBef>
                <a:spcPts val="0"/>
              </a:spcBef>
              <a:spcAft>
                <a:spcPts val="0"/>
              </a:spcAft>
              <a:buClr>
                <a:schemeClr val="lt1"/>
              </a:buClr>
              <a:buSzPts val="1400"/>
              <a:buChar char="●"/>
            </a:pPr>
            <a:r>
              <a:rPr lang="it" sz="1400">
                <a:solidFill>
                  <a:schemeClr val="lt1"/>
                </a:solidFill>
              </a:rPr>
              <a:t>Altre tecnologie utilizzate: Spark MLlib, Scikit-learn (in UDF Pandas)</a:t>
            </a:r>
            <a:endParaRPr sz="1400">
              <a:solidFill>
                <a:schemeClr val="lt1"/>
              </a:solidFill>
            </a:endParaRPr>
          </a:p>
          <a:p>
            <a:pPr indent="0" lvl="0" marL="0" rtl="0" algn="l">
              <a:spcBef>
                <a:spcPts val="1200"/>
              </a:spcBef>
              <a:spcAft>
                <a:spcPts val="0"/>
              </a:spcAft>
              <a:buNone/>
            </a:pPr>
            <a:r>
              <a:rPr lang="it" sz="1600">
                <a:solidFill>
                  <a:schemeClr val="lt1"/>
                </a:solidFill>
              </a:rPr>
              <a:t>Frontend (Streamlit): l’interfaccia utente è gestita da una </a:t>
            </a:r>
            <a:r>
              <a:rPr b="1" lang="it" sz="1600">
                <a:solidFill>
                  <a:schemeClr val="lt1"/>
                </a:solidFill>
              </a:rPr>
              <a:t>web-app</a:t>
            </a:r>
            <a:r>
              <a:rPr lang="it" sz="1600">
                <a:solidFill>
                  <a:schemeClr val="lt1"/>
                </a:solidFill>
              </a:rPr>
              <a:t> interattiva realizzata con il framework Streamlit. </a:t>
            </a:r>
            <a:endParaRPr sz="1600">
              <a:solidFill>
                <a:schemeClr val="lt1"/>
              </a:solidFill>
            </a:endParaRPr>
          </a:p>
          <a:p>
            <a:pPr indent="-317500" lvl="0" marL="457200" rtl="0" algn="l">
              <a:spcBef>
                <a:spcPts val="1200"/>
              </a:spcBef>
              <a:spcAft>
                <a:spcPts val="0"/>
              </a:spcAft>
              <a:buClr>
                <a:schemeClr val="lt1"/>
              </a:buClr>
              <a:buSzPts val="1400"/>
              <a:buChar char="●"/>
            </a:pPr>
            <a:r>
              <a:rPr lang="it" sz="1400">
                <a:solidFill>
                  <a:schemeClr val="lt1"/>
                </a:solidFill>
              </a:rPr>
              <a:t>La UI consente all’utente di selezionare un’analisi da effettuare, invoca la corrispondente funzione dal backend e infine visualizza i risultati ottenuti.</a:t>
            </a:r>
            <a:endParaRPr sz="1400">
              <a:solidFill>
                <a:schemeClr val="lt1"/>
              </a:solidFill>
            </a:endParaRPr>
          </a:p>
          <a:p>
            <a:pPr indent="-317500" lvl="0" marL="457200" rtl="0" algn="l">
              <a:spcBef>
                <a:spcPts val="0"/>
              </a:spcBef>
              <a:spcAft>
                <a:spcPts val="0"/>
              </a:spcAft>
              <a:buClr>
                <a:schemeClr val="lt1"/>
              </a:buClr>
              <a:buSzPts val="1400"/>
              <a:buChar char="●"/>
            </a:pPr>
            <a:r>
              <a:rPr lang="it" sz="1400">
                <a:solidFill>
                  <a:schemeClr val="lt1"/>
                </a:solidFill>
              </a:rPr>
              <a:t>Altre tecnologie utilizzate: Altair e PyDeck per mappe geospaziali, Pandas per grafici interattivi</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 Analisi Esperienza Recensore</a:t>
            </a:r>
            <a:r>
              <a:rPr b="1" lang="it" sz="1618">
                <a:solidFill>
                  <a:schemeClr val="lt1"/>
                </a:solidFill>
              </a:rPr>
              <a:t>: Risultati</a:t>
            </a:r>
            <a:endParaRPr b="1" sz="1618">
              <a:solidFill>
                <a:schemeClr val="lt1"/>
              </a:solidFill>
            </a:endParaRPr>
          </a:p>
        </p:txBody>
      </p:sp>
      <p:sp>
        <p:nvSpPr>
          <p:cNvPr id="276" name="Google Shape;276;p42"/>
          <p:cNvSpPr txBox="1"/>
          <p:nvPr>
            <p:ph idx="1" type="body"/>
          </p:nvPr>
        </p:nvSpPr>
        <p:spPr>
          <a:xfrm>
            <a:off x="311700" y="756150"/>
            <a:ext cx="3878400" cy="404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Gap Medio: differenza fra il voto medio assegnato dagli esperti  e il voto medio assegnato dai novizi. Costituisce la metrica di riferimento per valutare quanto in media i recensori esperti sono più critici dei novizi, o viceversa.</a:t>
            </a:r>
            <a:endParaRPr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Classifiche degli hotel con la maggior discrepanza (Experience Gap) fra la valutazione degli esperti e quella dei novizi</a:t>
            </a:r>
            <a:r>
              <a:rPr lang="it" sz="1300">
                <a:solidFill>
                  <a:schemeClr val="lt1"/>
                </a:solidFill>
              </a:rPr>
              <a:t>.</a:t>
            </a:r>
            <a:endParaRPr sz="1300">
              <a:solidFill>
                <a:schemeClr val="lt1"/>
              </a:solidFill>
            </a:endParaRPr>
          </a:p>
          <a:p>
            <a:pPr indent="0" lvl="0" marL="457200" rtl="0" algn="l">
              <a:spcBef>
                <a:spcPts val="1200"/>
              </a:spcBef>
              <a:spcAft>
                <a:spcPts val="1200"/>
              </a:spcAft>
              <a:buNone/>
            </a:pPr>
            <a:r>
              <a:rPr lang="it" sz="1300">
                <a:solidFill>
                  <a:schemeClr val="lt1"/>
                </a:solidFill>
              </a:rPr>
              <a:t>Con questi confronti è possibile valutare quanto in media l’esperienza dei recensori impatta sulla valutazione degli hotel e quanto sono concordi o discordi le opinioni di recensori con diversi livelli di esperienza.</a:t>
            </a:r>
            <a:endParaRPr sz="1300">
              <a:solidFill>
                <a:schemeClr val="lt1"/>
              </a:solidFill>
            </a:endParaRPr>
          </a:p>
        </p:txBody>
      </p:sp>
      <p:pic>
        <p:nvPicPr>
          <p:cNvPr id="277" name="Google Shape;277;p42"/>
          <p:cNvPicPr preferRelativeResize="0"/>
          <p:nvPr/>
        </p:nvPicPr>
        <p:blipFill>
          <a:blip r:embed="rId4">
            <a:alphaModFix/>
          </a:blip>
          <a:stretch>
            <a:fillRect/>
          </a:stretch>
        </p:blipFill>
        <p:spPr>
          <a:xfrm>
            <a:off x="4372126" y="916338"/>
            <a:ext cx="4644875" cy="3145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10. Analisi Esperienza Recensore: Risultati</a:t>
            </a:r>
            <a:endParaRPr b="1" sz="1618">
              <a:solidFill>
                <a:schemeClr val="lt1"/>
              </a:solidFill>
            </a:endParaRPr>
          </a:p>
        </p:txBody>
      </p:sp>
      <p:sp>
        <p:nvSpPr>
          <p:cNvPr id="283" name="Google Shape;283;p43"/>
          <p:cNvSpPr txBox="1"/>
          <p:nvPr>
            <p:ph idx="1" type="body"/>
          </p:nvPr>
        </p:nvSpPr>
        <p:spPr>
          <a:xfrm>
            <a:off x="311700" y="756150"/>
            <a:ext cx="8520600" cy="78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Grafico della distribuzione degli hotel in relazione al voto ottenuto dai novizi e dagli esperti,</a:t>
            </a:r>
            <a:endParaRPr sz="1300">
              <a:solidFill>
                <a:schemeClr val="lt1"/>
              </a:solidFill>
            </a:endParaRPr>
          </a:p>
          <a:p>
            <a:pPr indent="0" lvl="0" marL="457200" rtl="0" algn="l">
              <a:spcBef>
                <a:spcPts val="1200"/>
              </a:spcBef>
              <a:spcAft>
                <a:spcPts val="1200"/>
              </a:spcAft>
              <a:buNone/>
            </a:pPr>
            <a:r>
              <a:rPr lang="it" sz="1300">
                <a:solidFill>
                  <a:schemeClr val="lt1"/>
                </a:solidFill>
              </a:rPr>
              <a:t>Consente di valutare visivamente quanto sono frequenti gli hotel con alta o bassa discrepanza di voti.</a:t>
            </a:r>
            <a:endParaRPr sz="1300">
              <a:solidFill>
                <a:schemeClr val="lt1"/>
              </a:solidFill>
            </a:endParaRPr>
          </a:p>
        </p:txBody>
      </p:sp>
      <p:pic>
        <p:nvPicPr>
          <p:cNvPr id="284" name="Google Shape;284;p43"/>
          <p:cNvPicPr preferRelativeResize="0"/>
          <p:nvPr/>
        </p:nvPicPr>
        <p:blipFill>
          <a:blip r:embed="rId4">
            <a:alphaModFix/>
          </a:blip>
          <a:stretch>
            <a:fillRect/>
          </a:stretch>
        </p:blipFill>
        <p:spPr>
          <a:xfrm>
            <a:off x="311700" y="1992375"/>
            <a:ext cx="5947675" cy="2347650"/>
          </a:xfrm>
          <a:prstGeom prst="rect">
            <a:avLst/>
          </a:prstGeom>
          <a:noFill/>
          <a:ln>
            <a:noFill/>
          </a:ln>
        </p:spPr>
      </p:pic>
      <p:pic>
        <p:nvPicPr>
          <p:cNvPr id="285" name="Google Shape;285;p43"/>
          <p:cNvPicPr preferRelativeResize="0"/>
          <p:nvPr/>
        </p:nvPicPr>
        <p:blipFill>
          <a:blip r:embed="rId5">
            <a:alphaModFix/>
          </a:blip>
          <a:stretch>
            <a:fillRect/>
          </a:stretch>
        </p:blipFill>
        <p:spPr>
          <a:xfrm>
            <a:off x="6419000" y="1822575"/>
            <a:ext cx="2413300" cy="1224668"/>
          </a:xfrm>
          <a:prstGeom prst="rect">
            <a:avLst/>
          </a:prstGeom>
          <a:noFill/>
          <a:ln>
            <a:noFill/>
          </a:ln>
        </p:spPr>
      </p:pic>
      <p:pic>
        <p:nvPicPr>
          <p:cNvPr id="286" name="Google Shape;286;p43"/>
          <p:cNvPicPr preferRelativeResize="0"/>
          <p:nvPr/>
        </p:nvPicPr>
        <p:blipFill>
          <a:blip r:embed="rId6">
            <a:alphaModFix/>
          </a:blip>
          <a:stretch>
            <a:fillRect/>
          </a:stretch>
        </p:blipFill>
        <p:spPr>
          <a:xfrm>
            <a:off x="6428050" y="3187191"/>
            <a:ext cx="2404250" cy="140388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Possibili Sviluppi Futuri</a:t>
            </a:r>
            <a:endParaRPr>
              <a:solidFill>
                <a:schemeClr val="lt1"/>
              </a:solidFill>
            </a:endParaRPr>
          </a:p>
        </p:txBody>
      </p:sp>
      <p:sp>
        <p:nvSpPr>
          <p:cNvPr id="292" name="Google Shape;29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Char char="●"/>
            </a:pPr>
            <a:r>
              <a:rPr b="1" lang="it" sz="1500">
                <a:solidFill>
                  <a:schemeClr val="lt1"/>
                </a:solidFill>
              </a:rPr>
              <a:t>Analisi del Testo Avanzata: </a:t>
            </a:r>
            <a:r>
              <a:rPr lang="it" sz="1500">
                <a:solidFill>
                  <a:schemeClr val="lt1"/>
                </a:solidFill>
              </a:rPr>
              <a:t>implementare modelli NLP per Sentiment Analysis sulle recensioni testuali.</a:t>
            </a:r>
            <a:endParaRPr sz="1500">
              <a:solidFill>
                <a:schemeClr val="lt1"/>
              </a:solidFill>
            </a:endParaRPr>
          </a:p>
          <a:p>
            <a:pPr indent="0" lvl="0" marL="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Streaming</a:t>
            </a:r>
            <a:r>
              <a:rPr lang="it" sz="1500">
                <a:solidFill>
                  <a:schemeClr val="lt1"/>
                </a:solidFill>
              </a:rPr>
              <a:t>: integrare Spark Streaming per elaborare recensioni in tempo reale.</a:t>
            </a:r>
            <a:endParaRPr sz="1500">
              <a:solidFill>
                <a:schemeClr val="lt1"/>
              </a:solidFill>
            </a:endParaRPr>
          </a:p>
          <a:p>
            <a:pPr indent="0" lvl="0" marL="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Recommendation</a:t>
            </a:r>
            <a:r>
              <a:rPr b="1" lang="it" sz="1500">
                <a:solidFill>
                  <a:schemeClr val="lt1"/>
                </a:solidFill>
              </a:rPr>
              <a:t> System</a:t>
            </a:r>
            <a:r>
              <a:rPr lang="it" sz="1500">
                <a:solidFill>
                  <a:schemeClr val="lt1"/>
                </a:solidFill>
              </a:rPr>
              <a:t>: sviluppare un sistema di raccomandazione basato sulla similarità utente-utente </a:t>
            </a:r>
            <a:endParaRPr sz="15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5"/>
          <p:cNvSpPr txBox="1"/>
          <p:nvPr>
            <p:ph idx="4294967295" type="title"/>
          </p:nvPr>
        </p:nvSpPr>
        <p:spPr>
          <a:xfrm>
            <a:off x="100" y="228540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it">
                <a:solidFill>
                  <a:schemeClr val="lt1"/>
                </a:solidFill>
                <a:highlight>
                  <a:schemeClr val="dk1"/>
                </a:highlight>
                <a:latin typeface="Inconsolata"/>
                <a:ea typeface="Inconsolata"/>
                <a:cs typeface="Inconsolata"/>
                <a:sym typeface="Inconsolata"/>
              </a:rPr>
              <a:t>Grazie per l’attenzione</a:t>
            </a:r>
            <a:endParaRPr b="1">
              <a:solidFill>
                <a:schemeClr val="lt1"/>
              </a:solidFill>
              <a:highlight>
                <a:schemeClr val="dk1"/>
              </a:highlight>
              <a:latin typeface="Inconsolata"/>
              <a:ea typeface="Inconsolata"/>
              <a:cs typeface="Inconsolata"/>
              <a:sym typeface="Inconsol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solidFill>
                  <a:schemeClr val="lt1"/>
                </a:solidFill>
              </a:rPr>
              <a:t>Analisi dei dati</a:t>
            </a:r>
            <a:endParaRPr>
              <a:solidFill>
                <a:schemeClr val="lt1"/>
              </a:solidFill>
            </a:endParaRPr>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500">
                <a:solidFill>
                  <a:schemeClr val="lt1"/>
                </a:solidFill>
              </a:rPr>
              <a:t>Le query implementate esplorano diversi metodi di analisi dei dati, fra cui:</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Descrittiva</a:t>
            </a:r>
            <a:r>
              <a:rPr lang="it" sz="1500">
                <a:solidFill>
                  <a:schemeClr val="lt1"/>
                </a:solidFill>
              </a:rPr>
              <a:t>: sintetizzare e riassumere caratteristiche di dati storici (metriche chiave come media e deviazione standard).</a:t>
            </a:r>
            <a:endParaRPr sz="1500">
              <a:solidFill>
                <a:schemeClr val="lt1"/>
              </a:solidFill>
            </a:endParaRPr>
          </a:p>
          <a:p>
            <a:pPr indent="0" lvl="0" marL="45720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Diagnostica</a:t>
            </a:r>
            <a:r>
              <a:rPr lang="it" sz="1500">
                <a:solidFill>
                  <a:schemeClr val="lt1"/>
                </a:solidFill>
              </a:rPr>
              <a:t>: confrontare i dati, scoprire correlazioni e capire l’impatto di un fattore sull’altro (regressione) in modo da identificare le cause reali dei fenomeni osservati.</a:t>
            </a:r>
            <a:endParaRPr sz="1500">
              <a:solidFill>
                <a:schemeClr val="lt1"/>
              </a:solidFill>
            </a:endParaRPr>
          </a:p>
          <a:p>
            <a:pPr indent="0" lvl="0" marL="457200" rtl="0" algn="l">
              <a:spcBef>
                <a:spcPts val="1200"/>
              </a:spcBef>
              <a:spcAft>
                <a:spcPts val="0"/>
              </a:spcAft>
              <a:buNone/>
            </a:pPr>
            <a:r>
              <a:t/>
            </a:r>
            <a:endParaRPr sz="1500">
              <a:solidFill>
                <a:schemeClr val="lt1"/>
              </a:solidFill>
            </a:endParaRPr>
          </a:p>
          <a:p>
            <a:pPr indent="-323850" lvl="0" marL="457200" rtl="0" algn="l">
              <a:spcBef>
                <a:spcPts val="1200"/>
              </a:spcBef>
              <a:spcAft>
                <a:spcPts val="0"/>
              </a:spcAft>
              <a:buClr>
                <a:schemeClr val="lt1"/>
              </a:buClr>
              <a:buSzPts val="1500"/>
              <a:buChar char="●"/>
            </a:pPr>
            <a:r>
              <a:rPr b="1" lang="it" sz="1500">
                <a:solidFill>
                  <a:schemeClr val="lt1"/>
                </a:solidFill>
              </a:rPr>
              <a:t>Analisi Predittiva</a:t>
            </a:r>
            <a:r>
              <a:rPr lang="it" sz="1500">
                <a:solidFill>
                  <a:schemeClr val="lt1"/>
                </a:solidFill>
              </a:rPr>
              <a:t>: prevedere risultati (clustering/trend), basandosi sull’uso di algoritmi che imparano dagli schemi presenti nei dati passati per proiettarli nel futuro.</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18">
                <a:solidFill>
                  <a:schemeClr val="lt1"/>
                </a:solidFill>
              </a:rPr>
              <a:t>1. Trend Recensioni (Time Series)</a:t>
            </a:r>
            <a:endParaRPr b="1" sz="1618">
              <a:solidFill>
                <a:schemeClr val="lt1"/>
              </a:solidFill>
            </a:endParaRPr>
          </a:p>
        </p:txBody>
      </p:sp>
      <p:sp>
        <p:nvSpPr>
          <p:cNvPr id="77" name="Google Shape;77;p17"/>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Analizzare il trend temporale dei punteggi degli hotel, utilizzando la </a:t>
            </a:r>
            <a:r>
              <a:rPr b="1" lang="it" sz="1300">
                <a:solidFill>
                  <a:schemeClr val="lt1"/>
                </a:solidFill>
              </a:rPr>
              <a:t>Regressione Lineare</a:t>
            </a:r>
            <a:r>
              <a:rPr lang="it" sz="1300">
                <a:solidFill>
                  <a:schemeClr val="lt1"/>
                </a:solidFill>
              </a:rPr>
              <a:t> </a:t>
            </a:r>
            <a:r>
              <a:rPr b="1" lang="it" sz="1300">
                <a:solidFill>
                  <a:schemeClr val="lt1"/>
                </a:solidFill>
              </a:rPr>
              <a:t>Score vs Tempo</a:t>
            </a:r>
            <a:r>
              <a:rPr lang="it" sz="1300">
                <a:solidFill>
                  <a:schemeClr val="lt1"/>
                </a:solidFill>
              </a:rPr>
              <a:t>, per identificare quali alberghi stanno migliorando o peggiorando nel tempo.</a:t>
            </a:r>
            <a:endParaRPr sz="1300">
              <a:solidFill>
                <a:schemeClr val="lt1"/>
              </a:solidFill>
            </a:endParaRPr>
          </a:p>
          <a:p>
            <a:pPr indent="0" lvl="0" marL="0" rtl="0" algn="l">
              <a:spcBef>
                <a:spcPts val="1200"/>
              </a:spcBef>
              <a:spcAft>
                <a:spcPts val="1200"/>
              </a:spcAft>
              <a:buNone/>
            </a:pPr>
            <a:r>
              <a:rPr lang="it" sz="1300">
                <a:solidFill>
                  <a:schemeClr val="lt1"/>
                </a:solidFill>
              </a:rPr>
              <a:t>Casi d’uso: Identificare ”stelle nascenti” o hotel decadenti nonostante un alto punteggio medio storico.</a:t>
            </a:r>
            <a:endParaRPr sz="1300">
              <a:solidFill>
                <a:schemeClr val="lt1"/>
              </a:solidFill>
            </a:endParaRPr>
          </a:p>
        </p:txBody>
      </p:sp>
      <p:pic>
        <p:nvPicPr>
          <p:cNvPr id="78" name="Google Shape;78;p17"/>
          <p:cNvPicPr preferRelativeResize="0"/>
          <p:nvPr/>
        </p:nvPicPr>
        <p:blipFill>
          <a:blip r:embed="rId4">
            <a:alphaModFix/>
          </a:blip>
          <a:stretch>
            <a:fillRect/>
          </a:stretch>
        </p:blipFill>
        <p:spPr>
          <a:xfrm>
            <a:off x="974238" y="1682750"/>
            <a:ext cx="7195527" cy="3288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618">
                <a:solidFill>
                  <a:schemeClr val="lt1"/>
                </a:solidFill>
              </a:rPr>
              <a:t>1. </a:t>
            </a:r>
            <a:r>
              <a:rPr b="1" lang="it" sz="1618">
                <a:solidFill>
                  <a:schemeClr val="lt1"/>
                </a:solidFill>
              </a:rPr>
              <a:t>Trend Recensioni (Time Series): Risultati</a:t>
            </a:r>
            <a:endParaRPr b="1" sz="1618">
              <a:solidFill>
                <a:schemeClr val="lt1"/>
              </a:solidFill>
            </a:endParaRPr>
          </a:p>
        </p:txBody>
      </p:sp>
      <p:sp>
        <p:nvSpPr>
          <p:cNvPr id="84" name="Google Shape;84;p18"/>
          <p:cNvSpPr txBox="1"/>
          <p:nvPr>
            <p:ph idx="1" type="body"/>
          </p:nvPr>
        </p:nvSpPr>
        <p:spPr>
          <a:xfrm>
            <a:off x="311700" y="756150"/>
            <a:ext cx="4046100" cy="157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it" sz="1300">
                <a:solidFill>
                  <a:schemeClr val="lt1"/>
                </a:solidFill>
              </a:rPr>
              <a:t>Top 10 Hotel in crescita/calo ordinati per </a:t>
            </a:r>
            <a:r>
              <a:rPr b="1" lang="it" sz="1300">
                <a:solidFill>
                  <a:schemeClr val="lt1"/>
                </a:solidFill>
              </a:rPr>
              <a:t>trend slope</a:t>
            </a:r>
            <a:endParaRPr b="1" sz="1300">
              <a:solidFill>
                <a:schemeClr val="lt1"/>
              </a:solidFill>
            </a:endParaRPr>
          </a:p>
          <a:p>
            <a:pPr indent="-311150" lvl="0" marL="457200" rtl="0" algn="l">
              <a:spcBef>
                <a:spcPts val="0"/>
              </a:spcBef>
              <a:spcAft>
                <a:spcPts val="0"/>
              </a:spcAft>
              <a:buClr>
                <a:schemeClr val="lt1"/>
              </a:buClr>
              <a:buSzPts val="1300"/>
              <a:buChar char="●"/>
            </a:pPr>
            <a:r>
              <a:rPr lang="it" sz="1300">
                <a:solidFill>
                  <a:schemeClr val="lt1"/>
                </a:solidFill>
              </a:rPr>
              <a:t>Grafico </a:t>
            </a:r>
            <a:r>
              <a:rPr b="1" lang="it" sz="1300">
                <a:solidFill>
                  <a:schemeClr val="lt1"/>
                </a:solidFill>
              </a:rPr>
              <a:t>Distribuzione Trend vs Punteggio medio </a:t>
            </a:r>
            <a:r>
              <a:rPr lang="it" sz="1300">
                <a:solidFill>
                  <a:schemeClr val="lt1"/>
                </a:solidFill>
              </a:rPr>
              <a:t>(consente di individuare visivamente gli alberghi migliori o peggiori e leggerne le caratteristiche)</a:t>
            </a:r>
            <a:endParaRPr sz="1300">
              <a:solidFill>
                <a:schemeClr val="lt1"/>
              </a:solidFill>
            </a:endParaRPr>
          </a:p>
        </p:txBody>
      </p:sp>
      <p:pic>
        <p:nvPicPr>
          <p:cNvPr id="85" name="Google Shape;85;p18"/>
          <p:cNvPicPr preferRelativeResize="0"/>
          <p:nvPr/>
        </p:nvPicPr>
        <p:blipFill>
          <a:blip r:embed="rId4">
            <a:alphaModFix/>
          </a:blip>
          <a:stretch>
            <a:fillRect/>
          </a:stretch>
        </p:blipFill>
        <p:spPr>
          <a:xfrm>
            <a:off x="4728361" y="0"/>
            <a:ext cx="4415638" cy="2333124"/>
          </a:xfrm>
          <a:prstGeom prst="rect">
            <a:avLst/>
          </a:prstGeom>
          <a:noFill/>
          <a:ln>
            <a:noFill/>
          </a:ln>
        </p:spPr>
      </p:pic>
      <p:pic>
        <p:nvPicPr>
          <p:cNvPr id="86" name="Google Shape;86;p18"/>
          <p:cNvPicPr preferRelativeResize="0"/>
          <p:nvPr/>
        </p:nvPicPr>
        <p:blipFill>
          <a:blip r:embed="rId5">
            <a:alphaModFix/>
          </a:blip>
          <a:stretch>
            <a:fillRect/>
          </a:stretch>
        </p:blipFill>
        <p:spPr>
          <a:xfrm>
            <a:off x="3373150" y="2333123"/>
            <a:ext cx="5770849" cy="2810375"/>
          </a:xfrm>
          <a:prstGeom prst="rect">
            <a:avLst/>
          </a:prstGeom>
          <a:noFill/>
          <a:ln>
            <a:noFill/>
          </a:ln>
        </p:spPr>
      </p:pic>
      <p:pic>
        <p:nvPicPr>
          <p:cNvPr id="87" name="Google Shape;87;p18"/>
          <p:cNvPicPr preferRelativeResize="0"/>
          <p:nvPr/>
        </p:nvPicPr>
        <p:blipFill>
          <a:blip r:embed="rId6">
            <a:alphaModFix/>
          </a:blip>
          <a:stretch>
            <a:fillRect/>
          </a:stretch>
        </p:blipFill>
        <p:spPr>
          <a:xfrm>
            <a:off x="513175" y="2333250"/>
            <a:ext cx="2560375" cy="259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2. Analisi Influenza Tag</a:t>
            </a:r>
            <a:endParaRPr b="1" sz="1618">
              <a:solidFill>
                <a:schemeClr val="lt1"/>
              </a:solidFill>
            </a:endParaRPr>
          </a:p>
        </p:txBody>
      </p:sp>
      <p:sp>
        <p:nvSpPr>
          <p:cNvPr id="93" name="Google Shape;93;p19"/>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Determinare quali fattori (es. ”Single Room”, ”No Window”) impattano positivamente o negativamente sul punteggio che i recensori assegnano agli hotel.</a:t>
            </a:r>
            <a:endParaRPr sz="1300">
              <a:solidFill>
                <a:schemeClr val="lt1"/>
              </a:solidFill>
            </a:endParaRPr>
          </a:p>
          <a:p>
            <a:pPr indent="0" lvl="0" marL="0" rtl="0" algn="l">
              <a:spcBef>
                <a:spcPts val="1200"/>
              </a:spcBef>
              <a:spcAft>
                <a:spcPts val="1200"/>
              </a:spcAft>
              <a:buNone/>
            </a:pPr>
            <a:r>
              <a:rPr lang="it" sz="1300">
                <a:solidFill>
                  <a:schemeClr val="lt1"/>
                </a:solidFill>
              </a:rPr>
              <a:t>Casi d’uso: Identificare le caratteristiche più apprezzate o criticate dai clienti degli hotel.</a:t>
            </a:r>
            <a:endParaRPr sz="1300">
              <a:solidFill>
                <a:schemeClr val="lt1"/>
              </a:solidFill>
            </a:endParaRPr>
          </a:p>
        </p:txBody>
      </p:sp>
      <p:pic>
        <p:nvPicPr>
          <p:cNvPr id="94" name="Google Shape;94;p19"/>
          <p:cNvPicPr preferRelativeResize="0"/>
          <p:nvPr/>
        </p:nvPicPr>
        <p:blipFill>
          <a:blip r:embed="rId4">
            <a:alphaModFix/>
          </a:blip>
          <a:stretch>
            <a:fillRect/>
          </a:stretch>
        </p:blipFill>
        <p:spPr>
          <a:xfrm>
            <a:off x="896437" y="1665225"/>
            <a:ext cx="7351123" cy="3338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294150"/>
            <a:ext cx="8520600" cy="4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2. </a:t>
            </a:r>
            <a:r>
              <a:rPr b="1" lang="it" sz="1618">
                <a:solidFill>
                  <a:schemeClr val="lt1"/>
                </a:solidFill>
              </a:rPr>
              <a:t>Analisi Influenza Tag:</a:t>
            </a:r>
            <a:r>
              <a:rPr b="1" lang="it" sz="1618">
                <a:solidFill>
                  <a:schemeClr val="lt1"/>
                </a:solidFill>
              </a:rPr>
              <a:t> Risultati</a:t>
            </a:r>
            <a:endParaRPr b="1" sz="1618">
              <a:solidFill>
                <a:schemeClr val="lt1"/>
              </a:solidFill>
            </a:endParaRPr>
          </a:p>
        </p:txBody>
      </p:sp>
      <p:sp>
        <p:nvSpPr>
          <p:cNvPr id="100" name="Google Shape;100;p20"/>
          <p:cNvSpPr txBox="1"/>
          <p:nvPr>
            <p:ph idx="1" type="body"/>
          </p:nvPr>
        </p:nvSpPr>
        <p:spPr>
          <a:xfrm>
            <a:off x="311700" y="756150"/>
            <a:ext cx="4046100" cy="327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lt1"/>
              </a:buClr>
              <a:buSzPts val="1200"/>
              <a:buChar char="●"/>
            </a:pPr>
            <a:r>
              <a:rPr lang="it" sz="1200">
                <a:solidFill>
                  <a:schemeClr val="lt1"/>
                </a:solidFill>
              </a:rPr>
              <a:t>Top 10 Tag Positivi/negativi</a:t>
            </a:r>
            <a:r>
              <a:rPr lang="it" sz="1200">
                <a:solidFill>
                  <a:schemeClr val="lt1"/>
                </a:solidFill>
              </a:rPr>
              <a:t> ordinati per </a:t>
            </a:r>
            <a:r>
              <a:rPr b="1" lang="it" sz="1200">
                <a:solidFill>
                  <a:schemeClr val="lt1"/>
                </a:solidFill>
              </a:rPr>
              <a:t>Weighted Impact</a:t>
            </a:r>
            <a:r>
              <a:rPr lang="it" sz="1200">
                <a:solidFill>
                  <a:schemeClr val="lt1"/>
                </a:solidFill>
              </a:rPr>
              <a:t>, cioè un indice euristico che valuta l’impatto di un tag, pesandolo per la sua “affidabilità”, cioè premiando tag i cui voti hanno una </a:t>
            </a:r>
            <a:r>
              <a:rPr b="1" lang="it" sz="1200">
                <a:solidFill>
                  <a:schemeClr val="lt1"/>
                </a:solidFill>
              </a:rPr>
              <a:t>deviazione standard bassa</a:t>
            </a:r>
            <a:r>
              <a:rPr lang="it" sz="1200">
                <a:solidFill>
                  <a:schemeClr val="lt1"/>
                </a:solidFill>
              </a:rPr>
              <a:t> e una </a:t>
            </a:r>
            <a:r>
              <a:rPr b="1" lang="it" sz="1200">
                <a:solidFill>
                  <a:schemeClr val="lt1"/>
                </a:solidFill>
              </a:rPr>
              <a:t>frequenza alta</a:t>
            </a:r>
            <a:r>
              <a:rPr lang="it" sz="1200">
                <a:solidFill>
                  <a:schemeClr val="lt1"/>
                </a:solidFill>
              </a:rPr>
              <a:t>.</a:t>
            </a:r>
            <a:endParaRPr b="1" sz="1200">
              <a:solidFill>
                <a:schemeClr val="lt1"/>
              </a:solidFill>
            </a:endParaRPr>
          </a:p>
          <a:p>
            <a:pPr indent="-304800" lvl="0" marL="457200" rtl="0" algn="l">
              <a:spcBef>
                <a:spcPts val="0"/>
              </a:spcBef>
              <a:spcAft>
                <a:spcPts val="0"/>
              </a:spcAft>
              <a:buClr>
                <a:schemeClr val="lt1"/>
              </a:buClr>
              <a:buSzPts val="1200"/>
              <a:buChar char="●"/>
            </a:pPr>
            <a:r>
              <a:rPr lang="it" sz="1200">
                <a:solidFill>
                  <a:schemeClr val="lt1"/>
                </a:solidFill>
              </a:rPr>
              <a:t>Grafico </a:t>
            </a:r>
            <a:r>
              <a:rPr b="1" lang="it" sz="1200">
                <a:solidFill>
                  <a:schemeClr val="lt1"/>
                </a:solidFill>
              </a:rPr>
              <a:t>Affidabilità vs Impatto: </a:t>
            </a:r>
            <a:r>
              <a:rPr lang="it" sz="1200">
                <a:solidFill>
                  <a:schemeClr val="lt1"/>
                </a:solidFill>
              </a:rPr>
              <a:t>consente di individuare </a:t>
            </a:r>
            <a:r>
              <a:rPr lang="it" sz="1200">
                <a:solidFill>
                  <a:schemeClr val="lt1"/>
                </a:solidFill>
              </a:rPr>
              <a:t>i tag che influenzano maggiormente la valutazione degli hotel e confrontarlo a colpo d’occhio con il grado di attendibilità</a:t>
            </a:r>
            <a:endParaRPr sz="1200">
              <a:solidFill>
                <a:schemeClr val="lt1"/>
              </a:solidFill>
            </a:endParaRPr>
          </a:p>
        </p:txBody>
      </p:sp>
      <p:pic>
        <p:nvPicPr>
          <p:cNvPr id="101" name="Google Shape;101;p20"/>
          <p:cNvPicPr preferRelativeResize="0"/>
          <p:nvPr/>
        </p:nvPicPr>
        <p:blipFill>
          <a:blip r:embed="rId4">
            <a:alphaModFix/>
          </a:blip>
          <a:stretch>
            <a:fillRect/>
          </a:stretch>
        </p:blipFill>
        <p:spPr>
          <a:xfrm>
            <a:off x="4523775" y="0"/>
            <a:ext cx="4620224" cy="2623080"/>
          </a:xfrm>
          <a:prstGeom prst="rect">
            <a:avLst/>
          </a:prstGeom>
          <a:noFill/>
          <a:ln>
            <a:noFill/>
          </a:ln>
        </p:spPr>
      </p:pic>
      <p:pic>
        <p:nvPicPr>
          <p:cNvPr id="102" name="Google Shape;102;p20"/>
          <p:cNvPicPr preferRelativeResize="0"/>
          <p:nvPr/>
        </p:nvPicPr>
        <p:blipFill>
          <a:blip r:embed="rId5">
            <a:alphaModFix/>
          </a:blip>
          <a:stretch>
            <a:fillRect/>
          </a:stretch>
        </p:blipFill>
        <p:spPr>
          <a:xfrm>
            <a:off x="4523763" y="2599225"/>
            <a:ext cx="4620237" cy="2544275"/>
          </a:xfrm>
          <a:prstGeom prst="rect">
            <a:avLst/>
          </a:prstGeom>
          <a:noFill/>
          <a:ln>
            <a:noFill/>
          </a:ln>
        </p:spPr>
      </p:pic>
      <p:pic>
        <p:nvPicPr>
          <p:cNvPr id="103" name="Google Shape;103;p20"/>
          <p:cNvPicPr preferRelativeResize="0"/>
          <p:nvPr/>
        </p:nvPicPr>
        <p:blipFill rotWithShape="1">
          <a:blip r:embed="rId6">
            <a:alphaModFix/>
          </a:blip>
          <a:srcRect b="0" l="0" r="0" t="0"/>
          <a:stretch/>
        </p:blipFill>
        <p:spPr>
          <a:xfrm>
            <a:off x="949000" y="3513150"/>
            <a:ext cx="2803000" cy="1574000"/>
          </a:xfrm>
          <a:prstGeom prst="rect">
            <a:avLst/>
          </a:prstGeom>
          <a:noFill/>
          <a:ln>
            <a:noFill/>
          </a:ln>
        </p:spPr>
      </p:pic>
      <p:sp>
        <p:nvSpPr>
          <p:cNvPr id="104" name="Google Shape;104;p20"/>
          <p:cNvSpPr txBox="1"/>
          <p:nvPr/>
        </p:nvSpPr>
        <p:spPr>
          <a:xfrm>
            <a:off x="845100" y="3051450"/>
            <a:ext cx="222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lt1"/>
                </a:solidFill>
                <a:latin typeface="Inconsolata"/>
                <a:ea typeface="Inconsolata"/>
                <a:cs typeface="Inconsolata"/>
                <a:sym typeface="Inconsolata"/>
              </a:rPr>
              <a:t>Impact = Average Score - Global Average</a:t>
            </a:r>
            <a:endParaRPr sz="600">
              <a:solidFill>
                <a:schemeClr val="lt1"/>
              </a:solidFill>
              <a:latin typeface="Inconsolata"/>
              <a:ea typeface="Inconsolata"/>
              <a:cs typeface="Inconsolata"/>
              <a:sym typeface="Inconsolata"/>
            </a:endParaRPr>
          </a:p>
          <a:p>
            <a:pPr indent="0" lvl="0" marL="0" rtl="0" algn="l">
              <a:spcBef>
                <a:spcPts val="0"/>
              </a:spcBef>
              <a:spcAft>
                <a:spcPts val="0"/>
              </a:spcAft>
              <a:buNone/>
            </a:pPr>
            <a:r>
              <a:rPr lang="it" sz="600">
                <a:solidFill>
                  <a:schemeClr val="lt1"/>
                </a:solidFill>
                <a:latin typeface="Inconsolata"/>
                <a:ea typeface="Inconsolata"/>
                <a:cs typeface="Inconsolata"/>
                <a:sym typeface="Inconsolata"/>
              </a:rPr>
              <a:t>Reliability Index = (1 / (StdDev + 0.1)) * log(Count)</a:t>
            </a:r>
            <a:endParaRPr sz="600">
              <a:solidFill>
                <a:schemeClr val="lt1"/>
              </a:solidFill>
              <a:latin typeface="Inconsolata"/>
              <a:ea typeface="Inconsolata"/>
              <a:cs typeface="Inconsolata"/>
              <a:sym typeface="Inconsolata"/>
            </a:endParaRPr>
          </a:p>
          <a:p>
            <a:pPr indent="0" lvl="0" marL="0" rtl="0" algn="l">
              <a:spcBef>
                <a:spcPts val="0"/>
              </a:spcBef>
              <a:spcAft>
                <a:spcPts val="0"/>
              </a:spcAft>
              <a:buNone/>
            </a:pPr>
            <a:r>
              <a:rPr lang="it" sz="600">
                <a:solidFill>
                  <a:schemeClr val="lt1"/>
                </a:solidFill>
                <a:latin typeface="Inconsolata"/>
                <a:ea typeface="Inconsolata"/>
                <a:cs typeface="Inconsolata"/>
                <a:sym typeface="Inconsolata"/>
              </a:rPr>
              <a:t>Weighted Impact = Impact * Reliability Index</a:t>
            </a:r>
            <a:endParaRPr sz="600">
              <a:solidFill>
                <a:schemeClr val="lt1"/>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4150"/>
            <a:ext cx="8520600" cy="3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it" sz="1618">
                <a:solidFill>
                  <a:schemeClr val="lt1"/>
                </a:solidFill>
              </a:rPr>
              <a:t>3. Analisi Bias Nazionalità</a:t>
            </a:r>
            <a:endParaRPr b="1" sz="1618">
              <a:solidFill>
                <a:schemeClr val="lt1"/>
              </a:solidFill>
            </a:endParaRPr>
          </a:p>
        </p:txBody>
      </p:sp>
      <p:sp>
        <p:nvSpPr>
          <p:cNvPr id="110" name="Google Shape;110;p21"/>
          <p:cNvSpPr txBox="1"/>
          <p:nvPr>
            <p:ph idx="1" type="body"/>
          </p:nvPr>
        </p:nvSpPr>
        <p:spPr>
          <a:xfrm>
            <a:off x="311700" y="680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1300">
                <a:solidFill>
                  <a:schemeClr val="lt1"/>
                </a:solidFill>
              </a:rPr>
              <a:t>Obiettivo: </a:t>
            </a:r>
            <a:r>
              <a:rPr lang="it" sz="1300">
                <a:solidFill>
                  <a:schemeClr val="lt1"/>
                </a:solidFill>
              </a:rPr>
              <a:t>Individuare, se esistono, le nazionalità che tendono a dare voti più alti o bassi rispetto alla media.</a:t>
            </a:r>
            <a:endParaRPr sz="1300">
              <a:solidFill>
                <a:schemeClr val="lt1"/>
              </a:solidFill>
            </a:endParaRPr>
          </a:p>
          <a:p>
            <a:pPr indent="0" lvl="0" marL="0" rtl="0" algn="l">
              <a:spcBef>
                <a:spcPts val="1200"/>
              </a:spcBef>
              <a:spcAft>
                <a:spcPts val="1200"/>
              </a:spcAft>
              <a:buNone/>
            </a:pPr>
            <a:r>
              <a:rPr lang="it" sz="1300">
                <a:solidFill>
                  <a:schemeClr val="lt1"/>
                </a:solidFill>
              </a:rPr>
              <a:t>Casi d’uso: </a:t>
            </a:r>
            <a:r>
              <a:rPr lang="it" sz="1300">
                <a:solidFill>
                  <a:schemeClr val="lt1"/>
                </a:solidFill>
              </a:rPr>
              <a:t>Profilazione per nazionalità e identificazione di bias culturali che peggiorano o migliorano l’esperienza dei clienti.</a:t>
            </a:r>
            <a:endParaRPr sz="1300">
              <a:solidFill>
                <a:schemeClr val="lt1"/>
              </a:solidFill>
            </a:endParaRPr>
          </a:p>
        </p:txBody>
      </p:sp>
      <p:pic>
        <p:nvPicPr>
          <p:cNvPr id="111" name="Google Shape;111;p21"/>
          <p:cNvPicPr preferRelativeResize="0"/>
          <p:nvPr/>
        </p:nvPicPr>
        <p:blipFill>
          <a:blip r:embed="rId4">
            <a:alphaModFix/>
          </a:blip>
          <a:stretch>
            <a:fillRect/>
          </a:stretch>
        </p:blipFill>
        <p:spPr>
          <a:xfrm>
            <a:off x="424600" y="1761400"/>
            <a:ext cx="8350250" cy="274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